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13"/>
  </p:notesMasterIdLst>
  <p:sldIdLst>
    <p:sldId id="256" r:id="rId2"/>
    <p:sldId id="265" r:id="rId3"/>
    <p:sldId id="299" r:id="rId4"/>
    <p:sldId id="274" r:id="rId5"/>
    <p:sldId id="284" r:id="rId6"/>
    <p:sldId id="303" r:id="rId7"/>
    <p:sldId id="304" r:id="rId8"/>
    <p:sldId id="305" r:id="rId9"/>
    <p:sldId id="310" r:id="rId10"/>
    <p:sldId id="275" r:id="rId11"/>
    <p:sldId id="31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Közepesen sötét stílus 2 – 5.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477" autoAdjust="0"/>
  </p:normalViewPr>
  <p:slideViewPr>
    <p:cSldViewPr snapToObjects="1">
      <p:cViewPr>
        <p:scale>
          <a:sx n="77" d="100"/>
          <a:sy n="77" d="100"/>
        </p:scale>
        <p:origin x="-942" y="-72"/>
      </p:cViewPr>
      <p:guideLst>
        <p:guide orient="horz" pos="2160"/>
        <p:guide pos="2880"/>
      </p:guideLst>
    </p:cSldViewPr>
  </p:slideViewPr>
  <p:outlineViewPr>
    <p:cViewPr>
      <p:scale>
        <a:sx n="33" d="100"/>
        <a:sy n="33" d="100"/>
      </p:scale>
      <p:origin x="0" y="3024"/>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86" d="100"/>
          <a:sy n="86" d="100"/>
        </p:scale>
        <p:origin x="378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1230F8-2015-46AC-9C15-B08EDE877F5D}" type="datetimeFigureOut">
              <a:rPr lang="hu-HU" smtClean="0"/>
              <a:t>2018. 05. 27.</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A5C11E-540C-488B-B718-84796C0B45F1}" type="slidenum">
              <a:rPr lang="hu-HU" smtClean="0"/>
              <a:t>‹#›</a:t>
            </a:fld>
            <a:endParaRPr lang="hu-HU"/>
          </a:p>
        </p:txBody>
      </p:sp>
    </p:spTree>
    <p:extLst>
      <p:ext uri="{BB962C8B-B14F-4D97-AF65-F5344CB8AC3E}">
        <p14:creationId xmlns:p14="http://schemas.microsoft.com/office/powerpoint/2010/main" val="4036585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CDA5C11E-540C-488B-B718-84796C0B45F1}" type="slidenum">
              <a:rPr lang="hu-HU" smtClean="0"/>
              <a:t>1</a:t>
            </a:fld>
            <a:endParaRPr lang="hu-HU"/>
          </a:p>
        </p:txBody>
      </p:sp>
    </p:spTree>
    <p:extLst>
      <p:ext uri="{BB962C8B-B14F-4D97-AF65-F5344CB8AC3E}">
        <p14:creationId xmlns:p14="http://schemas.microsoft.com/office/powerpoint/2010/main" val="4112389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CDA5C11E-540C-488B-B718-84796C0B45F1}" type="slidenum">
              <a:rPr lang="hu-HU" smtClean="0"/>
              <a:t>9</a:t>
            </a:fld>
            <a:endParaRPr lang="hu-HU"/>
          </a:p>
        </p:txBody>
      </p:sp>
    </p:spTree>
    <p:extLst>
      <p:ext uri="{BB962C8B-B14F-4D97-AF65-F5344CB8AC3E}">
        <p14:creationId xmlns:p14="http://schemas.microsoft.com/office/powerpoint/2010/main" val="279029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p>
        </p:txBody>
      </p:sp>
      <p:sp>
        <p:nvSpPr>
          <p:cNvPr id="4" name="Dátum helye 3"/>
          <p:cNvSpPr>
            <a:spLocks noGrp="1"/>
          </p:cNvSpPr>
          <p:nvPr>
            <p:ph type="dt" sz="half" idx="10"/>
          </p:nvPr>
        </p:nvSpPr>
        <p:spPr/>
        <p:txBody>
          <a:bodyPr/>
          <a:lstStyle/>
          <a:p>
            <a:fld id="{0DD05FFA-4383-4574-9830-A5FF25BE8406}" type="datetimeFigureOut">
              <a:rPr lang="hu-HU" smtClean="0"/>
              <a:t>2018. 05. 27.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74ECFDF-B4B8-4D79-9C23-DD008FAF0A0B}" type="slidenum">
              <a:rPr lang="hu-HU" smtClean="0"/>
              <a:t>‹#›</a:t>
            </a:fld>
            <a:endParaRPr lang="hu-HU"/>
          </a:p>
        </p:txBody>
      </p:sp>
      <p:sp>
        <p:nvSpPr>
          <p:cNvPr id="7" name="Cím 1"/>
          <p:cNvSpPr txBox="1">
            <a:spLocks/>
          </p:cNvSpPr>
          <p:nvPr userDrawn="1"/>
        </p:nvSpPr>
        <p:spPr>
          <a:xfrm>
            <a:off x="447989" y="44624"/>
            <a:ext cx="4412043" cy="864096"/>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a:lstStyle>
          <a:p>
            <a:r>
              <a:rPr lang="hu-HU"/>
              <a:t>Mintacím szerkesztése</a:t>
            </a:r>
          </a:p>
        </p:txBody>
      </p:sp>
    </p:spTree>
    <p:extLst>
      <p:ext uri="{BB962C8B-B14F-4D97-AF65-F5344CB8AC3E}">
        <p14:creationId xmlns:p14="http://schemas.microsoft.com/office/powerpoint/2010/main" val="3805236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47989" y="44624"/>
            <a:ext cx="4700075" cy="936104"/>
          </a:xfrm>
        </p:spPr>
        <p:txBody>
          <a:bodyPr>
            <a:normAutofit/>
          </a:bodyPr>
          <a:lstStyle>
            <a:lvl1pPr algn="l">
              <a:defRPr sz="2400"/>
            </a:lvl1pPr>
          </a:lstStyle>
          <a:p>
            <a:r>
              <a:rPr lang="hu-HU" dirty="0"/>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0DD05FFA-4383-4574-9830-A5FF25BE8406}" type="datetimeFigureOut">
              <a:rPr lang="hu-HU" smtClean="0"/>
              <a:t>2018. 05. 27.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74ECFDF-B4B8-4D79-9C23-DD008FAF0A0B}" type="slidenum">
              <a:rPr lang="hu-HU" smtClean="0"/>
              <a:t>‹#›</a:t>
            </a:fld>
            <a:endParaRPr lang="hu-HU"/>
          </a:p>
        </p:txBody>
      </p:sp>
    </p:spTree>
    <p:extLst>
      <p:ext uri="{BB962C8B-B14F-4D97-AF65-F5344CB8AC3E}">
        <p14:creationId xmlns:p14="http://schemas.microsoft.com/office/powerpoint/2010/main" val="1329614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0DD05FFA-4383-4574-9830-A5FF25BE8406}" type="datetimeFigureOut">
              <a:rPr lang="hu-HU" smtClean="0"/>
              <a:t>2018. 05. 27.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74ECFDF-B4B8-4D79-9C23-DD008FAF0A0B}" type="slidenum">
              <a:rPr lang="hu-HU" smtClean="0"/>
              <a:t>‹#›</a:t>
            </a:fld>
            <a:endParaRPr lang="hu-HU"/>
          </a:p>
        </p:txBody>
      </p:sp>
      <p:sp>
        <p:nvSpPr>
          <p:cNvPr id="7" name="Cím 1"/>
          <p:cNvSpPr txBox="1">
            <a:spLocks/>
          </p:cNvSpPr>
          <p:nvPr userDrawn="1"/>
        </p:nvSpPr>
        <p:spPr>
          <a:xfrm>
            <a:off x="447989" y="44624"/>
            <a:ext cx="4412043" cy="864096"/>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a:lstStyle>
          <a:p>
            <a:r>
              <a:rPr lang="hu-HU"/>
              <a:t>Mintacím szerkesztése</a:t>
            </a:r>
          </a:p>
        </p:txBody>
      </p:sp>
    </p:spTree>
    <p:extLst>
      <p:ext uri="{BB962C8B-B14F-4D97-AF65-F5344CB8AC3E}">
        <p14:creationId xmlns:p14="http://schemas.microsoft.com/office/powerpoint/2010/main" val="3469027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0DD05FFA-4383-4574-9830-A5FF25BE8406}" type="datetimeFigureOut">
              <a:rPr lang="hu-HU" smtClean="0"/>
              <a:t>2018. 05. 27.</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74ECFDF-B4B8-4D79-9C23-DD008FAF0A0B}" type="slidenum">
              <a:rPr lang="hu-HU" smtClean="0"/>
              <a:t>‹#›</a:t>
            </a:fld>
            <a:endParaRPr lang="hu-HU"/>
          </a:p>
        </p:txBody>
      </p:sp>
    </p:spTree>
    <p:extLst>
      <p:ext uri="{BB962C8B-B14F-4D97-AF65-F5344CB8AC3E}">
        <p14:creationId xmlns:p14="http://schemas.microsoft.com/office/powerpoint/2010/main" val="3634561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0DD05FFA-4383-4574-9830-A5FF25BE8406}" type="datetimeFigureOut">
              <a:rPr lang="hu-HU" smtClean="0"/>
              <a:t>2018. 05. 27.</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774ECFDF-B4B8-4D79-9C23-DD008FAF0A0B}" type="slidenum">
              <a:rPr lang="hu-HU" smtClean="0"/>
              <a:t>‹#›</a:t>
            </a:fld>
            <a:endParaRPr lang="hu-HU"/>
          </a:p>
        </p:txBody>
      </p:sp>
    </p:spTree>
    <p:extLst>
      <p:ext uri="{BB962C8B-B14F-4D97-AF65-F5344CB8AC3E}">
        <p14:creationId xmlns:p14="http://schemas.microsoft.com/office/powerpoint/2010/main" val="24456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6" name="Tartalom helye 2"/>
          <p:cNvSpPr>
            <a:spLocks noGrp="1"/>
          </p:cNvSpPr>
          <p:nvPr>
            <p:ph idx="1"/>
          </p:nvPr>
        </p:nvSpPr>
        <p:spPr>
          <a:xfrm>
            <a:off x="447989" y="1628800"/>
            <a:ext cx="5111750" cy="4691063"/>
          </a:xfrm>
        </p:spPr>
        <p:txBody>
          <a:bodyPr/>
          <a:lstStyle>
            <a:lvl1pPr>
              <a:defRPr sz="24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7" name="Kép helye 2"/>
          <p:cNvSpPr>
            <a:spLocks noGrp="1"/>
          </p:cNvSpPr>
          <p:nvPr>
            <p:ph type="pic" idx="13"/>
          </p:nvPr>
        </p:nvSpPr>
        <p:spPr>
          <a:xfrm>
            <a:off x="5724128" y="1633102"/>
            <a:ext cx="3240360" cy="46910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Tree>
    <p:extLst>
      <p:ext uri="{BB962C8B-B14F-4D97-AF65-F5344CB8AC3E}">
        <p14:creationId xmlns:p14="http://schemas.microsoft.com/office/powerpoint/2010/main" val="2086175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artalomrész képaláírással">
    <p:spTree>
      <p:nvGrpSpPr>
        <p:cNvPr id="1" name=""/>
        <p:cNvGrpSpPr/>
        <p:nvPr/>
      </p:nvGrpSpPr>
      <p:grpSpPr>
        <a:xfrm>
          <a:off x="0" y="0"/>
          <a:ext cx="0" cy="0"/>
          <a:chOff x="0" y="0"/>
          <a:chExt cx="0" cy="0"/>
        </a:xfrm>
      </p:grpSpPr>
      <p:sp>
        <p:nvSpPr>
          <p:cNvPr id="3" name="Tartalom helye 2"/>
          <p:cNvSpPr>
            <a:spLocks noGrp="1"/>
          </p:cNvSpPr>
          <p:nvPr>
            <p:ph idx="1"/>
          </p:nvPr>
        </p:nvSpPr>
        <p:spPr>
          <a:xfrm>
            <a:off x="3575050" y="1435100"/>
            <a:ext cx="511175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0DD05FFA-4383-4574-9830-A5FF25BE8406}" type="datetimeFigureOut">
              <a:rPr lang="hu-HU" smtClean="0"/>
              <a:t>2018. 05. 27.</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74ECFDF-B4B8-4D79-9C23-DD008FAF0A0B}" type="slidenum">
              <a:rPr lang="hu-HU" smtClean="0"/>
              <a:t>‹#›</a:t>
            </a:fld>
            <a:endParaRPr lang="hu-HU"/>
          </a:p>
        </p:txBody>
      </p:sp>
      <p:sp>
        <p:nvSpPr>
          <p:cNvPr id="9" name="Cím 1"/>
          <p:cNvSpPr>
            <a:spLocks noGrp="1"/>
          </p:cNvSpPr>
          <p:nvPr>
            <p:ph type="title"/>
          </p:nvPr>
        </p:nvSpPr>
        <p:spPr>
          <a:xfrm>
            <a:off x="447989" y="44624"/>
            <a:ext cx="4412043" cy="864096"/>
          </a:xfrm>
        </p:spPr>
        <p:txBody>
          <a:bodyPr/>
          <a:lstStyle/>
          <a:p>
            <a:r>
              <a:rPr lang="hu-HU"/>
              <a:t>Mintacím szerkesztése</a:t>
            </a:r>
          </a:p>
        </p:txBody>
      </p:sp>
    </p:spTree>
    <p:extLst>
      <p:ext uri="{BB962C8B-B14F-4D97-AF65-F5344CB8AC3E}">
        <p14:creationId xmlns:p14="http://schemas.microsoft.com/office/powerpoint/2010/main" val="1428776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0DD05FFA-4383-4574-9830-A5FF25BE8406}" type="datetimeFigureOut">
              <a:rPr lang="hu-HU" smtClean="0"/>
              <a:t>2018. 05. 27.</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74ECFDF-B4B8-4D79-9C23-DD008FAF0A0B}" type="slidenum">
              <a:rPr lang="hu-HU" smtClean="0"/>
              <a:t>‹#›</a:t>
            </a:fld>
            <a:endParaRPr lang="hu-HU"/>
          </a:p>
        </p:txBody>
      </p:sp>
    </p:spTree>
    <p:extLst>
      <p:ext uri="{BB962C8B-B14F-4D97-AF65-F5344CB8AC3E}">
        <p14:creationId xmlns:p14="http://schemas.microsoft.com/office/powerpoint/2010/main" val="9034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14" name="Title 8"/>
          <p:cNvSpPr>
            <a:spLocks noGrp="1"/>
          </p:cNvSpPr>
          <p:nvPr>
            <p:ph type="title" hasCustomPrompt="1"/>
          </p:nvPr>
        </p:nvSpPr>
        <p:spPr>
          <a:xfrm>
            <a:off x="4495800" y="2286000"/>
            <a:ext cx="4419600" cy="1143000"/>
          </a:xfrm>
        </p:spPr>
        <p:txBody>
          <a:bodyPr anchor="t">
            <a:noAutofit/>
          </a:bodyPr>
          <a:lstStyle>
            <a:lvl1pPr algn="l">
              <a:defRPr sz="4400" b="1" cap="all" baseline="0">
                <a:solidFill>
                  <a:schemeClr val="bg1"/>
                </a:solidFill>
                <a:latin typeface="Arial"/>
                <a:cs typeface="Arial"/>
              </a:defRPr>
            </a:lvl1pPr>
          </a:lstStyle>
          <a:p>
            <a:r>
              <a:rPr lang="hu-HU" dirty="0"/>
              <a:t>Prezentáció Címe</a:t>
            </a:r>
            <a:endParaRPr lang="en-US" dirty="0"/>
          </a:p>
        </p:txBody>
      </p:sp>
      <p:sp>
        <p:nvSpPr>
          <p:cNvPr id="17" name="Text Placeholder 15"/>
          <p:cNvSpPr>
            <a:spLocks noGrp="1"/>
          </p:cNvSpPr>
          <p:nvPr>
            <p:ph type="body" sz="quarter" idx="10" hasCustomPrompt="1"/>
          </p:nvPr>
        </p:nvSpPr>
        <p:spPr>
          <a:xfrm>
            <a:off x="4495800" y="3886200"/>
            <a:ext cx="4343400" cy="914400"/>
          </a:xfrm>
        </p:spPr>
        <p:txBody>
          <a:bodyPr wrap="square" anchor="t"/>
          <a:lstStyle>
            <a:lvl1pPr marL="514350" indent="-514350" algn="l">
              <a:spcAft>
                <a:spcPts val="600"/>
              </a:spcAft>
              <a:buFontTx/>
              <a:buNone/>
              <a:defRPr cap="all" baseline="0">
                <a:solidFill>
                  <a:srgbClr val="FFFFFF"/>
                </a:solidFill>
                <a:latin typeface="Arial"/>
                <a:cs typeface="Arial"/>
              </a:defRPr>
            </a:lvl1pPr>
            <a:lvl2pPr>
              <a:buNone/>
              <a:defRPr/>
            </a:lvl2pPr>
          </a:lstStyle>
          <a:p>
            <a:pPr lvl="0"/>
            <a:r>
              <a:rPr lang="hu-HU" dirty="0"/>
              <a:t>Click to edit Alcím</a:t>
            </a:r>
          </a:p>
          <a:p>
            <a:pPr lvl="0"/>
            <a:endParaRPr lang="hu-H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447989" y="44624"/>
            <a:ext cx="4412043" cy="864096"/>
          </a:xfrm>
          <a:prstGeom prst="rect">
            <a:avLst/>
          </a:prstGeom>
        </p:spPr>
        <p:txBody>
          <a:bodyPr vert="horz" lIns="91440" tIns="45720" rIns="91440" bIns="45720" rtlCol="0" anchor="ctr">
            <a:normAutofit/>
          </a:bodyPr>
          <a:lstStyle/>
          <a:p>
            <a:r>
              <a:rPr lang="hu-HU" dirty="0"/>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05FFA-4383-4574-9830-A5FF25BE8406}" type="datetimeFigureOut">
              <a:rPr lang="hu-HU" smtClean="0"/>
              <a:t>2018. 05. 27.</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ECFDF-B4B8-4D79-9C23-DD008FAF0A0B}" type="slidenum">
              <a:rPr lang="hu-HU" smtClean="0"/>
              <a:t>‹#›</a:t>
            </a:fld>
            <a:endParaRPr lang="hu-HU"/>
          </a:p>
        </p:txBody>
      </p:sp>
    </p:spTree>
    <p:extLst>
      <p:ext uri="{BB962C8B-B14F-4D97-AF65-F5344CB8AC3E}">
        <p14:creationId xmlns:p14="http://schemas.microsoft.com/office/powerpoint/2010/main" val="191508263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6" r:id="rId7"/>
    <p:sldLayoutId id="2147483667" r:id="rId8"/>
    <p:sldLayoutId id="2147483670" r:id="rId9"/>
  </p:sldLayoutIdLst>
  <p:txStyles>
    <p:title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467544" y="805974"/>
            <a:ext cx="8568952" cy="1944216"/>
          </a:xfrm>
        </p:spPr>
        <p:txBody>
          <a:bodyPr/>
          <a:lstStyle/>
          <a:p>
            <a:pPr algn="ctr"/>
            <a:r>
              <a:rPr lang="hu-HU" sz="2800" dirty="0"/>
              <a:t> </a:t>
            </a:r>
            <a:br>
              <a:rPr lang="hu-HU" sz="2800" dirty="0"/>
            </a:br>
            <a:r>
              <a:rPr lang="en-GB" sz="2800" dirty="0"/>
              <a:t>Transnational cooperation for youth professionals</a:t>
            </a:r>
            <a:r>
              <a:rPr lang="hu-HU" sz="2800" dirty="0"/>
              <a:t/>
            </a:r>
            <a:br>
              <a:rPr lang="hu-HU" sz="2800" dirty="0"/>
            </a:br>
            <a:r>
              <a:rPr lang="hu-HU" sz="1200" dirty="0"/>
              <a:t> </a:t>
            </a:r>
            <a:r>
              <a:rPr lang="hu-HU" sz="2800" dirty="0"/>
              <a:t/>
            </a:r>
            <a:br>
              <a:rPr lang="hu-HU" sz="2800" dirty="0"/>
            </a:br>
            <a:r>
              <a:rPr lang="hu-HU" sz="1000" dirty="0"/>
              <a:t> </a:t>
            </a:r>
            <a:r>
              <a:rPr lang="hu-HU" sz="2800" dirty="0"/>
              <a:t>EFOP-5.2.2-17-2017-00057</a:t>
            </a:r>
            <a:br>
              <a:rPr lang="hu-HU" sz="2800" dirty="0"/>
            </a:br>
            <a:r>
              <a:rPr lang="hu-HU" sz="2800" dirty="0"/>
              <a:t/>
            </a:r>
            <a:br>
              <a:rPr lang="hu-HU" sz="2800" dirty="0"/>
            </a:br>
            <a:r>
              <a:rPr lang="hu-HU" sz="1600" dirty="0"/>
              <a:t>Network </a:t>
            </a:r>
            <a:r>
              <a:rPr lang="hu-HU" sz="1600" dirty="0" err="1"/>
              <a:t>for</a:t>
            </a:r>
            <a:r>
              <a:rPr lang="hu-HU" sz="1600" dirty="0"/>
              <a:t> </a:t>
            </a:r>
            <a:r>
              <a:rPr lang="hu-HU" sz="1600" dirty="0" err="1"/>
              <a:t>Regional</a:t>
            </a:r>
            <a:r>
              <a:rPr lang="hu-HU" sz="1600" dirty="0"/>
              <a:t> </a:t>
            </a:r>
            <a:r>
              <a:rPr lang="hu-HU" sz="1600" dirty="0" err="1"/>
              <a:t>Development</a:t>
            </a:r>
            <a:r>
              <a:rPr lang="hu-HU" sz="1600" dirty="0"/>
              <a:t> (HARFA) </a:t>
            </a:r>
            <a:r>
              <a:rPr lang="hu-HU" sz="1600" dirty="0" err="1"/>
              <a:t>Foundation</a:t>
            </a:r>
            <a:r>
              <a:rPr lang="hu-HU" sz="1600" dirty="0"/>
              <a:t/>
            </a:r>
            <a:br>
              <a:rPr lang="hu-HU" sz="1600" dirty="0"/>
            </a:br>
            <a:r>
              <a:rPr lang="hu-HU" sz="2800" dirty="0"/>
              <a:t/>
            </a:r>
            <a:br>
              <a:rPr lang="hu-HU" sz="2800" dirty="0"/>
            </a:br>
            <a:endParaRPr lang="hu-HU" sz="2800" dirty="0"/>
          </a:p>
        </p:txBody>
      </p:sp>
      <p:sp>
        <p:nvSpPr>
          <p:cNvPr id="3" name="Szövegdoboz 2"/>
          <p:cNvSpPr txBox="1"/>
          <p:nvPr/>
        </p:nvSpPr>
        <p:spPr>
          <a:xfrm>
            <a:off x="503419" y="4653136"/>
            <a:ext cx="3240360" cy="1754326"/>
          </a:xfrm>
          <a:prstGeom prst="rect">
            <a:avLst/>
          </a:prstGeom>
          <a:noFill/>
        </p:spPr>
        <p:txBody>
          <a:bodyPr wrap="square" rtlCol="0">
            <a:spAutoFit/>
          </a:bodyPr>
          <a:lstStyle/>
          <a:p>
            <a:endParaRPr lang="hu-HU" dirty="0">
              <a:solidFill>
                <a:schemeClr val="bg1"/>
              </a:solidFill>
            </a:endParaRPr>
          </a:p>
          <a:p>
            <a:r>
              <a:rPr lang="hu-HU" dirty="0" err="1" smtClean="0">
                <a:solidFill>
                  <a:schemeClr val="bg1"/>
                </a:solidFill>
              </a:rPr>
              <a:t>Kick-off</a:t>
            </a:r>
            <a:r>
              <a:rPr lang="hu-HU" dirty="0" smtClean="0">
                <a:solidFill>
                  <a:schemeClr val="bg1"/>
                </a:solidFill>
              </a:rPr>
              <a:t>  </a:t>
            </a:r>
            <a:r>
              <a:rPr lang="hu-HU" dirty="0" err="1" smtClean="0">
                <a:solidFill>
                  <a:schemeClr val="bg1"/>
                </a:solidFill>
              </a:rPr>
              <a:t>workshop</a:t>
            </a:r>
            <a:endParaRPr lang="hu-HU" dirty="0">
              <a:solidFill>
                <a:schemeClr val="bg1"/>
              </a:solidFill>
            </a:endParaRPr>
          </a:p>
          <a:p>
            <a:endParaRPr lang="hu-HU" dirty="0">
              <a:solidFill>
                <a:schemeClr val="bg1"/>
              </a:solidFill>
            </a:endParaRPr>
          </a:p>
          <a:p>
            <a:endParaRPr lang="hu-HU" dirty="0">
              <a:solidFill>
                <a:schemeClr val="bg1"/>
              </a:solidFill>
            </a:endParaRPr>
          </a:p>
          <a:p>
            <a:endParaRPr lang="hu-HU" dirty="0">
              <a:solidFill>
                <a:schemeClr val="bg1"/>
              </a:solidFill>
            </a:endParaRPr>
          </a:p>
          <a:p>
            <a:r>
              <a:rPr lang="hu-HU" dirty="0" smtClean="0">
                <a:solidFill>
                  <a:schemeClr val="bg1"/>
                </a:solidFill>
              </a:rPr>
              <a:t>28 May, 2018</a:t>
            </a:r>
            <a:endParaRPr lang="hu-HU" dirty="0">
              <a:solidFill>
                <a:schemeClr val="bg1"/>
              </a:solidFill>
            </a:endParaRPr>
          </a:p>
        </p:txBody>
      </p:sp>
    </p:spTree>
    <p:extLst>
      <p:ext uri="{BB962C8B-B14F-4D97-AF65-F5344CB8AC3E}">
        <p14:creationId xmlns:p14="http://schemas.microsoft.com/office/powerpoint/2010/main" val="1169770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 helye 2"/>
          <p:cNvSpPr>
            <a:spLocks noGrp="1"/>
          </p:cNvSpPr>
          <p:nvPr>
            <p:ph type="body" sz="half" idx="2"/>
          </p:nvPr>
        </p:nvSpPr>
        <p:spPr>
          <a:xfrm>
            <a:off x="251520" y="1623740"/>
            <a:ext cx="8640960" cy="4901604"/>
          </a:xfrm>
        </p:spPr>
        <p:txBody>
          <a:bodyPr>
            <a:noAutofit/>
          </a:bodyPr>
          <a:lstStyle/>
          <a:p>
            <a:r>
              <a:rPr lang="hu-HU" sz="2600" b="1" dirty="0" smtClean="0"/>
              <a:t>ADMINISTRATION</a:t>
            </a:r>
            <a:endParaRPr lang="hu-HU" sz="2600" b="1" dirty="0"/>
          </a:p>
          <a:p>
            <a:pPr marL="342900" indent="-342900">
              <a:buFont typeface="Arial" panose="020B0604020202020204" pitchFamily="34" charset="0"/>
              <a:buChar char="•"/>
            </a:pPr>
            <a:endParaRPr lang="hu-HU" sz="2000" dirty="0"/>
          </a:p>
          <a:p>
            <a:pPr marL="342900" indent="-342900">
              <a:buFont typeface="Arial" panose="020B0604020202020204" pitchFamily="34" charset="0"/>
              <a:buChar char="•"/>
            </a:pPr>
            <a:r>
              <a:rPr lang="hu-HU" sz="2000" dirty="0" err="1" smtClean="0"/>
              <a:t>Subsidy</a:t>
            </a:r>
            <a:r>
              <a:rPr lang="hu-HU" sz="2000" dirty="0" smtClean="0"/>
              <a:t> </a:t>
            </a:r>
            <a:r>
              <a:rPr lang="hu-HU" sz="2000" dirty="0" err="1" smtClean="0"/>
              <a:t>Contrac</a:t>
            </a:r>
            <a:r>
              <a:rPr lang="hu-HU" sz="2000" dirty="0" err="1" smtClean="0"/>
              <a:t>t</a:t>
            </a:r>
            <a:r>
              <a:rPr lang="hu-HU" sz="2000" dirty="0" smtClean="0"/>
              <a:t> </a:t>
            </a:r>
            <a:r>
              <a:rPr lang="hu-HU" sz="2000" dirty="0" err="1" smtClean="0"/>
              <a:t>signed</a:t>
            </a:r>
            <a:r>
              <a:rPr lang="hu-HU" sz="2000" dirty="0" smtClean="0"/>
              <a:t> 06 November, 2017</a:t>
            </a:r>
            <a:endParaRPr lang="hu-HU" sz="2000" dirty="0"/>
          </a:p>
          <a:p>
            <a:pPr marL="342900" indent="-342900">
              <a:buFont typeface="Arial" panose="020B0604020202020204" pitchFamily="34" charset="0"/>
              <a:buChar char="•"/>
            </a:pPr>
            <a:r>
              <a:rPr lang="hu-HU" sz="2000" dirty="0" err="1" smtClean="0"/>
              <a:t>Implementation</a:t>
            </a:r>
            <a:r>
              <a:rPr lang="hu-HU" sz="2000" dirty="0" smtClean="0"/>
              <a:t> </a:t>
            </a:r>
            <a:r>
              <a:rPr lang="hu-HU" sz="2000" dirty="0" err="1" smtClean="0"/>
              <a:t>period</a:t>
            </a:r>
            <a:r>
              <a:rPr lang="hu-HU" sz="2000" dirty="0" smtClean="0"/>
              <a:t>: 1 </a:t>
            </a:r>
            <a:r>
              <a:rPr lang="hu-HU" sz="2000" dirty="0" err="1" smtClean="0"/>
              <a:t>January</a:t>
            </a:r>
            <a:r>
              <a:rPr lang="hu-HU" sz="2000" dirty="0" smtClean="0"/>
              <a:t>, 2018 – 31 December, 2019</a:t>
            </a:r>
            <a:endParaRPr lang="hu-HU" sz="2000" dirty="0"/>
          </a:p>
          <a:p>
            <a:pPr marL="342900" indent="-342900">
              <a:buFont typeface="Arial" panose="020B0604020202020204" pitchFamily="34" charset="0"/>
              <a:buChar char="•"/>
            </a:pPr>
            <a:endParaRPr lang="hu-HU" sz="2000" dirty="0" smtClean="0"/>
          </a:p>
          <a:p>
            <a:r>
              <a:rPr lang="hu-HU" sz="2000" dirty="0" err="1" smtClean="0"/>
              <a:t>Additional</a:t>
            </a:r>
            <a:r>
              <a:rPr lang="hu-HU" sz="2000" dirty="0" smtClean="0"/>
              <a:t> </a:t>
            </a:r>
            <a:r>
              <a:rPr lang="hu-HU" sz="2000" dirty="0" err="1" smtClean="0"/>
              <a:t>information</a:t>
            </a:r>
            <a:r>
              <a:rPr lang="hu-HU" sz="2000" dirty="0" smtClean="0"/>
              <a:t> </a:t>
            </a:r>
            <a:r>
              <a:rPr lang="hu-HU" sz="2000" dirty="0" err="1" smtClean="0"/>
              <a:t>for</a:t>
            </a:r>
            <a:r>
              <a:rPr lang="hu-HU" sz="2000" dirty="0" smtClean="0"/>
              <a:t> </a:t>
            </a:r>
            <a:r>
              <a:rPr lang="hu-HU" sz="2000" dirty="0" err="1" smtClean="0"/>
              <a:t>partners</a:t>
            </a:r>
            <a:r>
              <a:rPr lang="hu-HU" sz="2000" dirty="0" smtClean="0"/>
              <a:t>:</a:t>
            </a:r>
          </a:p>
          <a:p>
            <a:pPr marL="342900" indent="-342900">
              <a:buFont typeface="Arial" panose="020B0604020202020204" pitchFamily="34" charset="0"/>
              <a:buChar char="•"/>
            </a:pPr>
            <a:r>
              <a:rPr lang="hu-HU" sz="2000" dirty="0" err="1" smtClean="0"/>
              <a:t>Cooperational</a:t>
            </a:r>
            <a:r>
              <a:rPr lang="hu-HU" sz="2000" dirty="0" smtClean="0"/>
              <a:t> </a:t>
            </a:r>
            <a:r>
              <a:rPr lang="hu-HU" sz="2000" dirty="0" err="1" smtClean="0"/>
              <a:t>Agreement</a:t>
            </a:r>
            <a:r>
              <a:rPr lang="hu-HU" sz="2000" dirty="0" smtClean="0"/>
              <a:t> </a:t>
            </a:r>
            <a:r>
              <a:rPr lang="hu-HU" sz="2000" dirty="0" err="1" smtClean="0"/>
              <a:t>to</a:t>
            </a:r>
            <a:r>
              <a:rPr lang="hu-HU" sz="2000" dirty="0" smtClean="0"/>
              <a:t> be </a:t>
            </a:r>
            <a:r>
              <a:rPr lang="hu-HU" sz="2000" dirty="0" err="1" smtClean="0"/>
              <a:t>finalised</a:t>
            </a:r>
            <a:r>
              <a:rPr lang="hu-HU" sz="2000" dirty="0" smtClean="0"/>
              <a:t> </a:t>
            </a:r>
            <a:r>
              <a:rPr lang="hu-HU" sz="2000" dirty="0" err="1" smtClean="0"/>
              <a:t>till</a:t>
            </a:r>
            <a:r>
              <a:rPr lang="hu-HU" sz="2000" dirty="0" smtClean="0"/>
              <a:t> 29 </a:t>
            </a:r>
            <a:r>
              <a:rPr lang="hu-HU" sz="2000" dirty="0" err="1" smtClean="0"/>
              <a:t>June</a:t>
            </a:r>
            <a:r>
              <a:rPr lang="hu-HU" sz="2000" dirty="0" smtClean="0"/>
              <a:t>, 2018</a:t>
            </a:r>
          </a:p>
          <a:p>
            <a:pPr marL="342900" indent="-342900">
              <a:buFont typeface="Arial" panose="020B0604020202020204" pitchFamily="34" charset="0"/>
              <a:buChar char="•"/>
            </a:pPr>
            <a:r>
              <a:rPr lang="hu-HU" sz="2000" dirty="0" err="1" smtClean="0"/>
              <a:t>Partners</a:t>
            </a:r>
            <a:r>
              <a:rPr lang="hu-HU" sz="2000" dirty="0" smtClean="0"/>
              <a:t> </a:t>
            </a:r>
            <a:r>
              <a:rPr lang="hu-HU" sz="2000" dirty="0" err="1" smtClean="0"/>
              <a:t>do</a:t>
            </a:r>
            <a:r>
              <a:rPr lang="hu-HU" sz="2000" dirty="0" smtClean="0"/>
              <a:t> </a:t>
            </a:r>
            <a:r>
              <a:rPr lang="hu-HU" sz="2000" dirty="0" err="1" smtClean="0"/>
              <a:t>not</a:t>
            </a:r>
            <a:r>
              <a:rPr lang="hu-HU" sz="2000" dirty="0" smtClean="0"/>
              <a:t> </a:t>
            </a:r>
            <a:r>
              <a:rPr lang="hu-HU" sz="2000" dirty="0" err="1" smtClean="0"/>
              <a:t>get</a:t>
            </a:r>
            <a:r>
              <a:rPr lang="hu-HU" sz="2000" dirty="0" smtClean="0"/>
              <a:t> </a:t>
            </a:r>
            <a:r>
              <a:rPr lang="hu-HU" sz="2000" dirty="0" err="1" smtClean="0"/>
              <a:t>financial</a:t>
            </a:r>
            <a:r>
              <a:rPr lang="hu-HU" sz="2000" dirty="0" smtClean="0"/>
              <a:t> </a:t>
            </a:r>
            <a:r>
              <a:rPr lang="hu-HU" sz="2000" dirty="0" err="1" smtClean="0"/>
              <a:t>support</a:t>
            </a:r>
            <a:r>
              <a:rPr lang="hu-HU" sz="2000" dirty="0" smtClean="0"/>
              <a:t> </a:t>
            </a:r>
            <a:r>
              <a:rPr lang="hu-HU" sz="2000" dirty="0" err="1" smtClean="0"/>
              <a:t>directly</a:t>
            </a:r>
            <a:r>
              <a:rPr lang="hu-HU" sz="2000" dirty="0" smtClean="0"/>
              <a:t>,</a:t>
            </a:r>
          </a:p>
          <a:p>
            <a:pPr marL="342900" indent="-342900">
              <a:buFont typeface="Arial" panose="020B0604020202020204" pitchFamily="34" charset="0"/>
              <a:buChar char="•"/>
            </a:pPr>
            <a:r>
              <a:rPr lang="hu-HU" sz="2000" dirty="0" err="1" smtClean="0"/>
              <a:t>Travel</a:t>
            </a:r>
            <a:r>
              <a:rPr lang="hu-HU" sz="2000" dirty="0" smtClean="0"/>
              <a:t> and </a:t>
            </a:r>
            <a:r>
              <a:rPr lang="hu-HU" sz="2000" dirty="0" err="1" smtClean="0"/>
              <a:t>accomodation</a:t>
            </a:r>
            <a:r>
              <a:rPr lang="hu-HU" sz="2000" dirty="0" smtClean="0"/>
              <a:t> </a:t>
            </a:r>
            <a:r>
              <a:rPr lang="hu-HU" sz="2000" dirty="0" err="1" smtClean="0"/>
              <a:t>costs</a:t>
            </a:r>
            <a:r>
              <a:rPr lang="hu-HU" sz="2000" dirty="0" smtClean="0"/>
              <a:t> </a:t>
            </a:r>
            <a:r>
              <a:rPr lang="hu-HU" sz="2000" dirty="0" err="1" smtClean="0"/>
              <a:t>will</a:t>
            </a:r>
            <a:r>
              <a:rPr lang="hu-HU" sz="2000" dirty="0" smtClean="0"/>
              <a:t> be </a:t>
            </a:r>
            <a:r>
              <a:rPr lang="hu-HU" sz="2000" dirty="0" err="1" smtClean="0"/>
              <a:t>paid</a:t>
            </a:r>
            <a:r>
              <a:rPr lang="hu-HU" sz="2000" dirty="0" smtClean="0"/>
              <a:t> </a:t>
            </a:r>
            <a:r>
              <a:rPr lang="hu-HU" sz="2000" dirty="0" err="1" smtClean="0"/>
              <a:t>to</a:t>
            </a:r>
            <a:r>
              <a:rPr lang="hu-HU" sz="2000" dirty="0" smtClean="0"/>
              <a:t> </a:t>
            </a:r>
            <a:r>
              <a:rPr lang="hu-HU" sz="2000" dirty="0" err="1" smtClean="0"/>
              <a:t>the</a:t>
            </a:r>
            <a:r>
              <a:rPr lang="hu-HU" sz="2000" dirty="0" smtClean="0"/>
              <a:t> </a:t>
            </a:r>
            <a:r>
              <a:rPr lang="hu-HU" sz="2000" dirty="0" err="1" smtClean="0"/>
              <a:t>experts</a:t>
            </a:r>
            <a:r>
              <a:rPr lang="hu-HU" sz="2000" dirty="0" smtClean="0"/>
              <a:t> of </a:t>
            </a:r>
            <a:r>
              <a:rPr lang="hu-HU" sz="2000" dirty="0" err="1" smtClean="0"/>
              <a:t>our</a:t>
            </a:r>
            <a:r>
              <a:rPr lang="hu-HU" sz="2000" dirty="0" smtClean="0"/>
              <a:t> </a:t>
            </a:r>
            <a:r>
              <a:rPr lang="hu-HU" sz="2000" dirty="0" err="1" smtClean="0"/>
              <a:t>partners</a:t>
            </a:r>
            <a:r>
              <a:rPr lang="hu-HU" sz="2000" dirty="0" smtClean="0"/>
              <a:t>,</a:t>
            </a:r>
          </a:p>
          <a:p>
            <a:pPr marL="342900" indent="-342900">
              <a:buFont typeface="Arial" panose="020B0604020202020204" pitchFamily="34" charset="0"/>
              <a:buChar char="•"/>
            </a:pPr>
            <a:r>
              <a:rPr lang="hu-HU" sz="2000" dirty="0" err="1" smtClean="0"/>
              <a:t>Experts</a:t>
            </a:r>
            <a:r>
              <a:rPr lang="hu-HU" sz="2000" dirty="0" smtClean="0"/>
              <a:t> of </a:t>
            </a:r>
            <a:r>
              <a:rPr lang="hu-HU" sz="2000" dirty="0" err="1" smtClean="0"/>
              <a:t>partners</a:t>
            </a:r>
            <a:r>
              <a:rPr lang="hu-HU" sz="2000" dirty="0" smtClean="0"/>
              <a:t> </a:t>
            </a:r>
            <a:r>
              <a:rPr lang="hu-HU" sz="2000" dirty="0" err="1" smtClean="0"/>
              <a:t>will</a:t>
            </a:r>
            <a:r>
              <a:rPr lang="hu-HU" sz="2000" dirty="0" smtClean="0"/>
              <a:t> be </a:t>
            </a:r>
            <a:r>
              <a:rPr lang="hu-HU" sz="2000" dirty="0" err="1" smtClean="0"/>
              <a:t>contracted</a:t>
            </a:r>
            <a:r>
              <a:rPr lang="hu-HU" sz="2000" dirty="0" smtClean="0"/>
              <a:t> </a:t>
            </a:r>
            <a:r>
              <a:rPr lang="hu-HU" sz="2000" dirty="0" err="1" smtClean="0"/>
              <a:t>by</a:t>
            </a:r>
            <a:r>
              <a:rPr lang="hu-HU" sz="2000" dirty="0" smtClean="0"/>
              <a:t> a service </a:t>
            </a:r>
            <a:r>
              <a:rPr lang="hu-HU" sz="2000" dirty="0" err="1" smtClean="0"/>
              <a:t>provider</a:t>
            </a:r>
            <a:r>
              <a:rPr lang="hu-HU" sz="2000" dirty="0" smtClean="0"/>
              <a:t>.</a:t>
            </a:r>
            <a:endParaRPr lang="hu-HU" sz="2000" dirty="0"/>
          </a:p>
          <a:p>
            <a:pPr marL="342900" indent="-342900">
              <a:buFont typeface="Arial" panose="020B0604020202020204" pitchFamily="34" charset="0"/>
              <a:buChar char="•"/>
            </a:pPr>
            <a:endParaRPr lang="hu-HU" sz="2000" dirty="0"/>
          </a:p>
          <a:p>
            <a:pPr marL="342900" indent="-342900">
              <a:buFont typeface="Arial" panose="020B0604020202020204" pitchFamily="34" charset="0"/>
              <a:buChar char="•"/>
            </a:pPr>
            <a:endParaRPr lang="hu-HU" sz="2600" dirty="0"/>
          </a:p>
        </p:txBody>
      </p:sp>
      <p:sp>
        <p:nvSpPr>
          <p:cNvPr id="4" name="Cím 3"/>
          <p:cNvSpPr>
            <a:spLocks noGrp="1"/>
          </p:cNvSpPr>
          <p:nvPr>
            <p:ph type="title"/>
          </p:nvPr>
        </p:nvSpPr>
        <p:spPr>
          <a:xfrm>
            <a:off x="0" y="260648"/>
            <a:ext cx="9144000" cy="864096"/>
          </a:xfrm>
        </p:spPr>
        <p:txBody>
          <a:bodyPr>
            <a:normAutofit/>
          </a:bodyPr>
          <a:lstStyle/>
          <a:p>
            <a:pPr algn="ctr"/>
            <a:r>
              <a:rPr lang="hu-HU" dirty="0"/>
              <a:t>EFOP-5.2.2-17-2017-00057</a:t>
            </a:r>
          </a:p>
        </p:txBody>
      </p:sp>
    </p:spTree>
    <p:extLst>
      <p:ext uri="{BB962C8B-B14F-4D97-AF65-F5344CB8AC3E}">
        <p14:creationId xmlns:p14="http://schemas.microsoft.com/office/powerpoint/2010/main" val="1140242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971600" y="1435100"/>
            <a:ext cx="7715200" cy="4691063"/>
          </a:xfrm>
        </p:spPr>
        <p:txBody>
          <a:bodyPr/>
          <a:lstStyle/>
          <a:p>
            <a:pPr marL="0" indent="0" algn="ctr">
              <a:buNone/>
            </a:pPr>
            <a:endParaRPr lang="hu-HU" dirty="0" smtClean="0"/>
          </a:p>
          <a:p>
            <a:pPr marL="0" indent="0" algn="ctr">
              <a:buNone/>
            </a:pPr>
            <a:endParaRPr lang="hu-HU" dirty="0"/>
          </a:p>
          <a:p>
            <a:pPr marL="0" indent="0" algn="ctr">
              <a:buNone/>
            </a:pPr>
            <a:r>
              <a:rPr lang="hu-HU" dirty="0" err="1" smtClean="0"/>
              <a:t>Thank</a:t>
            </a:r>
            <a:r>
              <a:rPr lang="hu-HU" dirty="0" smtClean="0"/>
              <a:t> </a:t>
            </a:r>
            <a:r>
              <a:rPr lang="hu-HU" dirty="0" err="1" smtClean="0"/>
              <a:t>you</a:t>
            </a:r>
            <a:r>
              <a:rPr lang="hu-HU" dirty="0" smtClean="0"/>
              <a:t> </a:t>
            </a:r>
            <a:r>
              <a:rPr lang="hu-HU" dirty="0" err="1" smtClean="0"/>
              <a:t>for</a:t>
            </a:r>
            <a:r>
              <a:rPr lang="hu-HU" dirty="0" smtClean="0"/>
              <a:t> </a:t>
            </a:r>
            <a:r>
              <a:rPr lang="hu-HU" dirty="0" err="1" smtClean="0"/>
              <a:t>your</a:t>
            </a:r>
            <a:r>
              <a:rPr lang="hu-HU" dirty="0" smtClean="0"/>
              <a:t> </a:t>
            </a:r>
            <a:r>
              <a:rPr lang="hu-HU" dirty="0" err="1" smtClean="0"/>
              <a:t>attention</a:t>
            </a:r>
            <a:endParaRPr lang="hu-HU" dirty="0"/>
          </a:p>
        </p:txBody>
      </p:sp>
      <p:sp>
        <p:nvSpPr>
          <p:cNvPr id="4" name="Cím 3"/>
          <p:cNvSpPr>
            <a:spLocks noGrp="1"/>
          </p:cNvSpPr>
          <p:nvPr>
            <p:ph type="title"/>
          </p:nvPr>
        </p:nvSpPr>
        <p:spPr/>
        <p:txBody>
          <a:bodyPr/>
          <a:lstStyle/>
          <a:p>
            <a:endParaRPr lang="hu-HU"/>
          </a:p>
        </p:txBody>
      </p:sp>
    </p:spTree>
    <p:extLst>
      <p:ext uri="{BB962C8B-B14F-4D97-AF65-F5344CB8AC3E}">
        <p14:creationId xmlns:p14="http://schemas.microsoft.com/office/powerpoint/2010/main" val="3036760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 helye 2"/>
          <p:cNvSpPr>
            <a:spLocks noGrp="1"/>
          </p:cNvSpPr>
          <p:nvPr>
            <p:ph type="body" sz="half" idx="2"/>
          </p:nvPr>
        </p:nvSpPr>
        <p:spPr>
          <a:xfrm>
            <a:off x="251520" y="1623740"/>
            <a:ext cx="8640960" cy="4901604"/>
          </a:xfrm>
        </p:spPr>
        <p:txBody>
          <a:bodyPr>
            <a:noAutofit/>
          </a:bodyPr>
          <a:lstStyle/>
          <a:p>
            <a:pPr algn="ctr"/>
            <a:r>
              <a:rPr lang="hu-HU" sz="2600" b="1" dirty="0" smtClean="0"/>
              <a:t>EFOP (Human </a:t>
            </a:r>
            <a:r>
              <a:rPr lang="hu-HU" sz="2600" b="1" dirty="0" err="1" smtClean="0"/>
              <a:t>Resources</a:t>
            </a:r>
            <a:r>
              <a:rPr lang="hu-HU" sz="2600" b="1" dirty="0" smtClean="0"/>
              <a:t> </a:t>
            </a:r>
            <a:r>
              <a:rPr lang="hu-HU" sz="2600" b="1" dirty="0" err="1" smtClean="0"/>
              <a:t>Development</a:t>
            </a:r>
            <a:r>
              <a:rPr lang="hu-HU" sz="2600" b="1" dirty="0" smtClean="0"/>
              <a:t> </a:t>
            </a:r>
            <a:r>
              <a:rPr lang="hu-HU" sz="2600" b="1" dirty="0" err="1" smtClean="0"/>
              <a:t>Operational</a:t>
            </a:r>
            <a:r>
              <a:rPr lang="hu-HU" sz="2600" b="1" dirty="0" smtClean="0"/>
              <a:t> </a:t>
            </a:r>
            <a:r>
              <a:rPr lang="hu-HU" sz="2600" b="1" dirty="0" err="1" smtClean="0"/>
              <a:t>Programme</a:t>
            </a:r>
            <a:r>
              <a:rPr lang="hu-HU" sz="2600" b="1" dirty="0" smtClean="0"/>
              <a:t>) </a:t>
            </a:r>
          </a:p>
          <a:p>
            <a:pPr algn="ctr"/>
            <a:r>
              <a:rPr lang="hu-HU" sz="1600" b="1" dirty="0" err="1" smtClean="0"/>
              <a:t>Call</a:t>
            </a:r>
            <a:r>
              <a:rPr lang="hu-HU" sz="1600" b="1" dirty="0" smtClean="0"/>
              <a:t>: EFOP-5.2.2 </a:t>
            </a:r>
            <a:r>
              <a:rPr lang="hu-HU" sz="1600" b="1" dirty="0" err="1" smtClean="0"/>
              <a:t>-Transnational</a:t>
            </a:r>
            <a:r>
              <a:rPr lang="hu-HU" sz="1600" b="1" dirty="0" smtClean="0"/>
              <a:t> </a:t>
            </a:r>
            <a:r>
              <a:rPr lang="hu-HU" sz="1600" b="1" dirty="0" err="1" smtClean="0"/>
              <a:t>Cooperation</a:t>
            </a:r>
            <a:endParaRPr lang="hu-HU" sz="1600" dirty="0"/>
          </a:p>
          <a:p>
            <a:endParaRPr lang="hu-HU" sz="2000" dirty="0"/>
          </a:p>
          <a:p>
            <a:r>
              <a:rPr lang="hu-HU" sz="2000" dirty="0" err="1" smtClean="0"/>
              <a:t>Priorities</a:t>
            </a:r>
            <a:r>
              <a:rPr lang="hu-HU" sz="2000" dirty="0" smtClean="0"/>
              <a:t>:</a:t>
            </a:r>
            <a:endParaRPr lang="hu-HU" sz="2000" dirty="0"/>
          </a:p>
          <a:p>
            <a:pPr marL="342900" indent="-342900">
              <a:lnSpc>
                <a:spcPct val="200000"/>
              </a:lnSpc>
              <a:buFont typeface="Arial" panose="020B0604020202020204" pitchFamily="34" charset="0"/>
              <a:buChar char="•"/>
            </a:pPr>
            <a:r>
              <a:rPr lang="hu-HU" sz="1800" dirty="0" err="1" smtClean="0"/>
              <a:t>Encouraging</a:t>
            </a:r>
            <a:r>
              <a:rPr lang="hu-HU" sz="1800" dirty="0" smtClean="0"/>
              <a:t> </a:t>
            </a:r>
            <a:r>
              <a:rPr lang="hu-HU" sz="1800" dirty="0" err="1" smtClean="0"/>
              <a:t>international</a:t>
            </a:r>
            <a:r>
              <a:rPr lang="hu-HU" sz="1800" dirty="0" smtClean="0"/>
              <a:t> </a:t>
            </a:r>
            <a:r>
              <a:rPr lang="hu-HU" sz="1800" dirty="0" err="1" smtClean="0"/>
              <a:t>cooperations</a:t>
            </a:r>
            <a:endParaRPr lang="hu-HU" sz="1800" dirty="0"/>
          </a:p>
          <a:p>
            <a:pPr marL="342900" indent="-342900">
              <a:lnSpc>
                <a:spcPct val="200000"/>
              </a:lnSpc>
              <a:buFont typeface="Arial" panose="020B0604020202020204" pitchFamily="34" charset="0"/>
              <a:buChar char="•"/>
            </a:pPr>
            <a:r>
              <a:rPr lang="hu-HU" sz="1800" dirty="0" err="1" smtClean="0"/>
              <a:t>Gaining</a:t>
            </a:r>
            <a:r>
              <a:rPr lang="hu-HU" sz="1800" dirty="0" smtClean="0"/>
              <a:t> </a:t>
            </a:r>
            <a:r>
              <a:rPr lang="hu-HU" sz="1800" dirty="0" err="1" smtClean="0"/>
              <a:t>international</a:t>
            </a:r>
            <a:r>
              <a:rPr lang="hu-HU" sz="1800" dirty="0" smtClean="0"/>
              <a:t> </a:t>
            </a:r>
            <a:r>
              <a:rPr lang="hu-HU" sz="1800" dirty="0" err="1" smtClean="0"/>
              <a:t>experience</a:t>
            </a:r>
            <a:r>
              <a:rPr lang="hu-HU" sz="1800" dirty="0" smtClean="0"/>
              <a:t> </a:t>
            </a:r>
            <a:endParaRPr lang="hu-HU" sz="1800" dirty="0"/>
          </a:p>
          <a:p>
            <a:pPr marL="342900" indent="-342900">
              <a:lnSpc>
                <a:spcPct val="200000"/>
              </a:lnSpc>
              <a:buFont typeface="Arial" panose="020B0604020202020204" pitchFamily="34" charset="0"/>
              <a:buChar char="•"/>
            </a:pPr>
            <a:r>
              <a:rPr lang="hu-HU" sz="1800" dirty="0" err="1" smtClean="0"/>
              <a:t>With</a:t>
            </a:r>
            <a:r>
              <a:rPr lang="hu-HU" sz="1800" dirty="0" smtClean="0"/>
              <a:t> </a:t>
            </a:r>
            <a:r>
              <a:rPr lang="hu-HU" sz="1800" dirty="0" err="1" smtClean="0"/>
              <a:t>the</a:t>
            </a:r>
            <a:r>
              <a:rPr lang="hu-HU" sz="1800" dirty="0" smtClean="0"/>
              <a:t> </a:t>
            </a:r>
            <a:r>
              <a:rPr lang="hu-HU" sz="1800" dirty="0" err="1" smtClean="0"/>
              <a:t>cooperation</a:t>
            </a:r>
            <a:r>
              <a:rPr lang="hu-HU" sz="1800" dirty="0" smtClean="0"/>
              <a:t> of </a:t>
            </a:r>
            <a:r>
              <a:rPr lang="hu-HU" sz="1800" dirty="0" err="1" smtClean="0"/>
              <a:t>organisations</a:t>
            </a:r>
            <a:r>
              <a:rPr lang="hu-HU" sz="1800" dirty="0"/>
              <a:t> </a:t>
            </a:r>
            <a:r>
              <a:rPr lang="hu-HU" sz="1800" dirty="0" smtClean="0"/>
              <a:t>(</a:t>
            </a:r>
            <a:r>
              <a:rPr lang="hu-HU" sz="1800" dirty="0" err="1" smtClean="0"/>
              <a:t>public</a:t>
            </a:r>
            <a:r>
              <a:rPr lang="hu-HU" sz="1800" dirty="0" smtClean="0"/>
              <a:t> service, </a:t>
            </a:r>
            <a:r>
              <a:rPr lang="hu-HU" sz="1800" dirty="0" err="1" smtClean="0"/>
              <a:t>NGOs</a:t>
            </a:r>
            <a:r>
              <a:rPr lang="hu-HU" sz="1800" dirty="0" smtClean="0"/>
              <a:t>, </a:t>
            </a:r>
            <a:r>
              <a:rPr lang="hu-HU" sz="1800" dirty="0" err="1" smtClean="0"/>
              <a:t>churches</a:t>
            </a:r>
            <a:r>
              <a:rPr lang="hu-HU" sz="1800" dirty="0" smtClean="0"/>
              <a:t>) -</a:t>
            </a:r>
            <a:r>
              <a:rPr lang="hu-HU" sz="1800" dirty="0" smtClean="0"/>
              <a:t> human service </a:t>
            </a:r>
            <a:r>
              <a:rPr lang="hu-HU" sz="1800" dirty="0" err="1" smtClean="0"/>
              <a:t>providers</a:t>
            </a:r>
            <a:endParaRPr lang="hu-HU" sz="1800" dirty="0"/>
          </a:p>
          <a:p>
            <a:pPr marL="342900" indent="-342900">
              <a:lnSpc>
                <a:spcPct val="200000"/>
              </a:lnSpc>
              <a:buFont typeface="Arial" panose="020B0604020202020204" pitchFamily="34" charset="0"/>
              <a:buChar char="•"/>
            </a:pPr>
            <a:r>
              <a:rPr lang="hu-HU" sz="1800" dirty="0" err="1" smtClean="0"/>
              <a:t>Improvement</a:t>
            </a:r>
            <a:r>
              <a:rPr lang="hu-HU" sz="1800" dirty="0" smtClean="0"/>
              <a:t> </a:t>
            </a:r>
            <a:r>
              <a:rPr lang="hu-HU" sz="2000" dirty="0" smtClean="0"/>
              <a:t>of </a:t>
            </a:r>
            <a:r>
              <a:rPr lang="hu-HU" sz="2000" dirty="0" err="1" smtClean="0"/>
              <a:t>Hungarian</a:t>
            </a:r>
            <a:r>
              <a:rPr lang="hu-HU" sz="2000" dirty="0" smtClean="0"/>
              <a:t> </a:t>
            </a:r>
            <a:r>
              <a:rPr lang="hu-HU" sz="2000" dirty="0" err="1" smtClean="0"/>
              <a:t>public</a:t>
            </a:r>
            <a:r>
              <a:rPr lang="hu-HU" sz="2000" dirty="0" smtClean="0"/>
              <a:t> </a:t>
            </a:r>
            <a:r>
              <a:rPr lang="hu-HU" sz="2000" dirty="0" err="1" smtClean="0"/>
              <a:t>services</a:t>
            </a:r>
            <a:r>
              <a:rPr lang="hu-HU" sz="2000" dirty="0" smtClean="0"/>
              <a:t>.</a:t>
            </a:r>
            <a:endParaRPr lang="hu-HU" sz="2000" dirty="0"/>
          </a:p>
          <a:p>
            <a:endParaRPr lang="hu-HU" sz="2600" dirty="0"/>
          </a:p>
        </p:txBody>
      </p:sp>
      <p:sp>
        <p:nvSpPr>
          <p:cNvPr id="4" name="Cím 3"/>
          <p:cNvSpPr>
            <a:spLocks noGrp="1"/>
          </p:cNvSpPr>
          <p:nvPr>
            <p:ph type="title"/>
          </p:nvPr>
        </p:nvSpPr>
        <p:spPr>
          <a:xfrm>
            <a:off x="0" y="260648"/>
            <a:ext cx="9144000" cy="864096"/>
          </a:xfrm>
        </p:spPr>
        <p:txBody>
          <a:bodyPr>
            <a:normAutofit/>
          </a:bodyPr>
          <a:lstStyle/>
          <a:p>
            <a:pPr algn="ctr"/>
            <a:r>
              <a:rPr lang="hu-HU" dirty="0"/>
              <a:t>EFOP-5.2.2-17-2017-00057</a:t>
            </a:r>
          </a:p>
        </p:txBody>
      </p:sp>
    </p:spTree>
    <p:extLst>
      <p:ext uri="{BB962C8B-B14F-4D97-AF65-F5344CB8AC3E}">
        <p14:creationId xmlns:p14="http://schemas.microsoft.com/office/powerpoint/2010/main" val="3849778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 helye 2"/>
          <p:cNvSpPr>
            <a:spLocks noGrp="1"/>
          </p:cNvSpPr>
          <p:nvPr>
            <p:ph type="body" sz="half" idx="2"/>
          </p:nvPr>
        </p:nvSpPr>
        <p:spPr>
          <a:xfrm>
            <a:off x="251520" y="1623740"/>
            <a:ext cx="8640960" cy="4901604"/>
          </a:xfrm>
        </p:spPr>
        <p:txBody>
          <a:bodyPr>
            <a:noAutofit/>
          </a:bodyPr>
          <a:lstStyle/>
          <a:p>
            <a:r>
              <a:rPr lang="hu-HU" sz="2600" b="1" dirty="0" err="1" smtClean="0"/>
              <a:t>Specific</a:t>
            </a:r>
            <a:r>
              <a:rPr lang="hu-HU" sz="2600" b="1" dirty="0" smtClean="0"/>
              <a:t> </a:t>
            </a:r>
            <a:r>
              <a:rPr lang="hu-HU" sz="2600" b="1" dirty="0" err="1" smtClean="0"/>
              <a:t>goals</a:t>
            </a:r>
            <a:endParaRPr lang="hu-HU" sz="2000" dirty="0"/>
          </a:p>
          <a:p>
            <a:pPr marL="342900" indent="-342900">
              <a:buFont typeface="Arial" panose="020B0604020202020204" pitchFamily="34" charset="0"/>
              <a:buChar char="•"/>
            </a:pPr>
            <a:endParaRPr lang="hu-HU" sz="2000" dirty="0"/>
          </a:p>
          <a:p>
            <a:r>
              <a:rPr lang="hu-HU" sz="2000" dirty="0" err="1"/>
              <a:t>Expand</a:t>
            </a:r>
            <a:r>
              <a:rPr lang="hu-HU" sz="2000" dirty="0"/>
              <a:t> </a:t>
            </a:r>
            <a:r>
              <a:rPr lang="hu-HU" sz="2000" dirty="0" err="1"/>
              <a:t>the</a:t>
            </a:r>
            <a:r>
              <a:rPr lang="hu-HU" sz="2000" dirty="0"/>
              <a:t> </a:t>
            </a:r>
            <a:r>
              <a:rPr lang="hu-HU" sz="2000" dirty="0" err="1" smtClean="0"/>
              <a:t>specialized</a:t>
            </a:r>
            <a:r>
              <a:rPr lang="hu-HU" sz="2000" dirty="0" smtClean="0"/>
              <a:t> </a:t>
            </a:r>
            <a:r>
              <a:rPr lang="hu-HU" sz="2000" dirty="0" err="1"/>
              <a:t>professional</a:t>
            </a:r>
            <a:r>
              <a:rPr lang="hu-HU" sz="2000" dirty="0"/>
              <a:t> </a:t>
            </a:r>
            <a:r>
              <a:rPr lang="hu-HU" sz="2000" dirty="0" err="1"/>
              <a:t>knowledge</a:t>
            </a:r>
            <a:r>
              <a:rPr lang="hu-HU" sz="2000" dirty="0"/>
              <a:t> of </a:t>
            </a:r>
            <a:r>
              <a:rPr lang="hu-HU" sz="2000" dirty="0" err="1" smtClean="0"/>
              <a:t>specific</a:t>
            </a:r>
            <a:r>
              <a:rPr lang="hu-HU" sz="2000" dirty="0" smtClean="0"/>
              <a:t> </a:t>
            </a:r>
            <a:r>
              <a:rPr lang="hu-HU" sz="2000" dirty="0" err="1" smtClean="0"/>
              <a:t>social</a:t>
            </a:r>
            <a:r>
              <a:rPr lang="hu-HU" sz="2000" dirty="0" smtClean="0"/>
              <a:t> </a:t>
            </a:r>
            <a:r>
              <a:rPr lang="hu-HU" sz="2000" dirty="0" err="1" smtClean="0"/>
              <a:t>challenges</a:t>
            </a:r>
            <a:r>
              <a:rPr lang="hu-HU" sz="2000" dirty="0" smtClean="0"/>
              <a:t>.</a:t>
            </a:r>
          </a:p>
          <a:p>
            <a:endParaRPr lang="hu-HU" sz="2000" dirty="0"/>
          </a:p>
          <a:p>
            <a:r>
              <a:rPr lang="hu-HU" sz="2000" dirty="0" err="1"/>
              <a:t>Strengthen</a:t>
            </a:r>
            <a:r>
              <a:rPr lang="hu-HU" sz="2000" dirty="0"/>
              <a:t> </a:t>
            </a:r>
            <a:r>
              <a:rPr lang="hu-HU" sz="2000" dirty="0" err="1"/>
              <a:t>cooperation</a:t>
            </a:r>
            <a:r>
              <a:rPr lang="hu-HU" sz="2000" dirty="0"/>
              <a:t> </a:t>
            </a:r>
            <a:r>
              <a:rPr lang="hu-HU" sz="2000" dirty="0" err="1"/>
              <a:t>between</a:t>
            </a:r>
            <a:r>
              <a:rPr lang="hu-HU" sz="2000" dirty="0"/>
              <a:t> </a:t>
            </a:r>
            <a:r>
              <a:rPr lang="hu-HU" sz="2000" dirty="0" err="1"/>
              <a:t>the</a:t>
            </a:r>
            <a:r>
              <a:rPr lang="hu-HU" sz="2000" dirty="0"/>
              <a:t> </a:t>
            </a:r>
            <a:r>
              <a:rPr lang="hu-HU" sz="2000" dirty="0" err="1"/>
              <a:t>countries</a:t>
            </a:r>
            <a:r>
              <a:rPr lang="hu-HU" sz="2000" dirty="0"/>
              <a:t> </a:t>
            </a:r>
            <a:r>
              <a:rPr lang="hu-HU" sz="2000" dirty="0" smtClean="0"/>
              <a:t>and </a:t>
            </a:r>
            <a:r>
              <a:rPr lang="hu-HU" sz="2000" dirty="0" err="1" smtClean="0"/>
              <a:t>professionals</a:t>
            </a:r>
            <a:r>
              <a:rPr lang="hu-HU" sz="2000" dirty="0" smtClean="0"/>
              <a:t> of </a:t>
            </a:r>
            <a:r>
              <a:rPr lang="hu-HU" sz="2000" dirty="0" err="1"/>
              <a:t>the</a:t>
            </a:r>
            <a:r>
              <a:rPr lang="hu-HU" sz="2000" dirty="0"/>
              <a:t> </a:t>
            </a:r>
            <a:r>
              <a:rPr lang="hu-HU" sz="2000" dirty="0" err="1"/>
              <a:t>Danube</a:t>
            </a:r>
            <a:r>
              <a:rPr lang="hu-HU" sz="2000" dirty="0"/>
              <a:t> </a:t>
            </a:r>
            <a:r>
              <a:rPr lang="hu-HU" sz="2000" dirty="0" err="1" smtClean="0"/>
              <a:t>Strategy</a:t>
            </a:r>
            <a:r>
              <a:rPr lang="hu-HU" sz="2000" dirty="0" smtClean="0"/>
              <a:t>, </a:t>
            </a:r>
            <a:r>
              <a:rPr lang="hu-HU" sz="2000" dirty="0" err="1" smtClean="0"/>
              <a:t>the</a:t>
            </a:r>
            <a:r>
              <a:rPr lang="hu-HU" sz="2000" dirty="0" smtClean="0"/>
              <a:t> </a:t>
            </a:r>
            <a:r>
              <a:rPr lang="hu-HU" sz="2000" dirty="0" err="1"/>
              <a:t>Visegrad</a:t>
            </a:r>
            <a:r>
              <a:rPr lang="hu-HU" sz="2000" dirty="0"/>
              <a:t> </a:t>
            </a:r>
            <a:r>
              <a:rPr lang="hu-HU" sz="2000" dirty="0" err="1"/>
              <a:t>countries</a:t>
            </a:r>
            <a:r>
              <a:rPr lang="hu-HU" sz="2000" dirty="0" smtClean="0"/>
              <a:t>.</a:t>
            </a:r>
          </a:p>
          <a:p>
            <a:endParaRPr lang="hu-HU" sz="2000" dirty="0"/>
          </a:p>
          <a:p>
            <a:r>
              <a:rPr lang="hu-HU" sz="2000" dirty="0"/>
              <a:t>The </a:t>
            </a:r>
            <a:r>
              <a:rPr lang="hu-HU" sz="2000" dirty="0" err="1"/>
              <a:t>results</a:t>
            </a:r>
            <a:r>
              <a:rPr lang="hu-HU" sz="2000" dirty="0"/>
              <a:t> of </a:t>
            </a:r>
            <a:r>
              <a:rPr lang="hu-HU" sz="2000" dirty="0" err="1"/>
              <a:t>the</a:t>
            </a:r>
            <a:r>
              <a:rPr lang="hu-HU" sz="2000" dirty="0"/>
              <a:t> </a:t>
            </a:r>
            <a:r>
              <a:rPr lang="hu-HU" sz="2000" dirty="0" err="1" smtClean="0"/>
              <a:t>researches</a:t>
            </a:r>
            <a:r>
              <a:rPr lang="hu-HU" sz="2000" dirty="0" smtClean="0"/>
              <a:t> </a:t>
            </a:r>
            <a:r>
              <a:rPr lang="hu-HU" sz="2000" dirty="0" err="1"/>
              <a:t>carried</a:t>
            </a:r>
            <a:r>
              <a:rPr lang="hu-HU" sz="2000" dirty="0"/>
              <a:t> out </a:t>
            </a:r>
            <a:r>
              <a:rPr lang="hu-HU" sz="2000" dirty="0" err="1" smtClean="0"/>
              <a:t>within</a:t>
            </a:r>
            <a:r>
              <a:rPr lang="hu-HU" sz="2000" dirty="0" smtClean="0"/>
              <a:t> </a:t>
            </a:r>
            <a:r>
              <a:rPr lang="hu-HU" sz="2000" dirty="0" err="1"/>
              <a:t>the</a:t>
            </a:r>
            <a:r>
              <a:rPr lang="hu-HU" sz="2000" dirty="0"/>
              <a:t> </a:t>
            </a:r>
            <a:r>
              <a:rPr lang="hu-HU" sz="2000" dirty="0" err="1" smtClean="0"/>
              <a:t>projects</a:t>
            </a:r>
            <a:r>
              <a:rPr lang="hu-HU" sz="2000" dirty="0" smtClean="0"/>
              <a:t> </a:t>
            </a:r>
            <a:r>
              <a:rPr lang="hu-HU" sz="2000" dirty="0" err="1"/>
              <a:t>will</a:t>
            </a:r>
            <a:r>
              <a:rPr lang="hu-HU" sz="2000" dirty="0"/>
              <a:t> be </a:t>
            </a:r>
            <a:r>
              <a:rPr lang="hu-HU" sz="2000" dirty="0" err="1"/>
              <a:t>available</a:t>
            </a:r>
            <a:r>
              <a:rPr lang="hu-HU" sz="2000" dirty="0"/>
              <a:t> </a:t>
            </a:r>
            <a:r>
              <a:rPr lang="hu-HU" sz="2000" dirty="0" err="1"/>
              <a:t>for</a:t>
            </a:r>
            <a:r>
              <a:rPr lang="hu-HU" sz="2000" dirty="0"/>
              <a:t> policy </a:t>
            </a:r>
            <a:r>
              <a:rPr lang="hu-HU" sz="2000" dirty="0" err="1"/>
              <a:t>planning</a:t>
            </a:r>
            <a:r>
              <a:rPr lang="hu-HU" sz="2000" dirty="0"/>
              <a:t> and </a:t>
            </a:r>
            <a:r>
              <a:rPr lang="hu-HU" sz="2000" dirty="0" err="1"/>
              <a:t>implementation</a:t>
            </a:r>
            <a:r>
              <a:rPr lang="hu-HU" sz="2000" dirty="0"/>
              <a:t> </a:t>
            </a:r>
            <a:r>
              <a:rPr lang="hu-HU" sz="2000" dirty="0" err="1"/>
              <a:t>in</a:t>
            </a:r>
            <a:r>
              <a:rPr lang="hu-HU" sz="2000" dirty="0"/>
              <a:t> </a:t>
            </a:r>
            <a:r>
              <a:rPr lang="hu-HU" sz="2000" dirty="0" err="1"/>
              <a:t>the</a:t>
            </a:r>
            <a:r>
              <a:rPr lang="hu-HU" sz="2000" dirty="0"/>
              <a:t> </a:t>
            </a:r>
            <a:r>
              <a:rPr lang="hu-HU" sz="2000" dirty="0" err="1"/>
              <a:t>future</a:t>
            </a:r>
            <a:r>
              <a:rPr lang="hu-HU" sz="2000" dirty="0"/>
              <a:t> </a:t>
            </a:r>
            <a:r>
              <a:rPr lang="hu-HU" sz="2000" dirty="0" err="1"/>
              <a:t>as</a:t>
            </a:r>
            <a:r>
              <a:rPr lang="hu-HU" sz="2000" dirty="0"/>
              <a:t> </a:t>
            </a:r>
            <a:r>
              <a:rPr lang="hu-HU" sz="2000" dirty="0" err="1"/>
              <a:t>well</a:t>
            </a:r>
            <a:r>
              <a:rPr lang="hu-HU" sz="2000" dirty="0"/>
              <a:t> </a:t>
            </a:r>
            <a:r>
              <a:rPr lang="hu-HU" sz="2000" dirty="0" err="1"/>
              <a:t>as</a:t>
            </a:r>
            <a:r>
              <a:rPr lang="hu-HU" sz="2000" dirty="0"/>
              <a:t> </a:t>
            </a:r>
            <a:r>
              <a:rPr lang="hu-HU" sz="2000" dirty="0" err="1" smtClean="0"/>
              <a:t>to</a:t>
            </a:r>
            <a:r>
              <a:rPr lang="hu-HU" sz="2000" dirty="0" smtClean="0"/>
              <a:t> </a:t>
            </a:r>
            <a:r>
              <a:rPr lang="hu-HU" sz="2000" dirty="0" err="1"/>
              <a:t>support</a:t>
            </a:r>
            <a:r>
              <a:rPr lang="hu-HU" sz="2000" dirty="0"/>
              <a:t> </a:t>
            </a:r>
            <a:r>
              <a:rPr lang="hu-HU" sz="2000" dirty="0" err="1"/>
              <a:t>day-to-day</a:t>
            </a:r>
            <a:r>
              <a:rPr lang="hu-HU" sz="2000" dirty="0"/>
              <a:t> </a:t>
            </a:r>
            <a:r>
              <a:rPr lang="hu-HU" sz="2000" dirty="0" err="1"/>
              <a:t>professional</a:t>
            </a:r>
            <a:r>
              <a:rPr lang="hu-HU" sz="2000" dirty="0"/>
              <a:t> </a:t>
            </a:r>
            <a:r>
              <a:rPr lang="hu-HU" sz="2000" dirty="0" err="1"/>
              <a:t>work</a:t>
            </a:r>
            <a:r>
              <a:rPr lang="hu-HU" sz="2000" dirty="0"/>
              <a:t>.</a:t>
            </a:r>
          </a:p>
        </p:txBody>
      </p:sp>
      <p:sp>
        <p:nvSpPr>
          <p:cNvPr id="4" name="Cím 3"/>
          <p:cNvSpPr>
            <a:spLocks noGrp="1"/>
          </p:cNvSpPr>
          <p:nvPr>
            <p:ph type="title"/>
          </p:nvPr>
        </p:nvSpPr>
        <p:spPr>
          <a:xfrm>
            <a:off x="0" y="260648"/>
            <a:ext cx="9144000" cy="864096"/>
          </a:xfrm>
        </p:spPr>
        <p:txBody>
          <a:bodyPr>
            <a:normAutofit/>
          </a:bodyPr>
          <a:lstStyle/>
          <a:p>
            <a:pPr algn="ctr"/>
            <a:r>
              <a:rPr lang="hu-HU" dirty="0"/>
              <a:t>EFOP-5.2.2-17-2017-00057</a:t>
            </a:r>
          </a:p>
        </p:txBody>
      </p:sp>
    </p:spTree>
    <p:extLst>
      <p:ext uri="{BB962C8B-B14F-4D97-AF65-F5344CB8AC3E}">
        <p14:creationId xmlns:p14="http://schemas.microsoft.com/office/powerpoint/2010/main" val="3666044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 helye 2"/>
          <p:cNvSpPr>
            <a:spLocks noGrp="1"/>
          </p:cNvSpPr>
          <p:nvPr>
            <p:ph type="body" sz="half" idx="2"/>
          </p:nvPr>
        </p:nvSpPr>
        <p:spPr>
          <a:xfrm>
            <a:off x="251520" y="1623740"/>
            <a:ext cx="8640960" cy="4901604"/>
          </a:xfrm>
        </p:spPr>
        <p:txBody>
          <a:bodyPr>
            <a:noAutofit/>
          </a:bodyPr>
          <a:lstStyle/>
          <a:p>
            <a:r>
              <a:rPr lang="hu-HU" sz="2600" b="1" dirty="0" err="1" smtClean="0"/>
              <a:t>Target</a:t>
            </a:r>
            <a:r>
              <a:rPr lang="hu-HU" sz="2600" b="1" dirty="0" smtClean="0"/>
              <a:t> </a:t>
            </a:r>
            <a:r>
              <a:rPr lang="hu-HU" sz="2600" b="1" dirty="0" err="1" smtClean="0"/>
              <a:t>group</a:t>
            </a:r>
            <a:endParaRPr lang="hu-HU" sz="2600" dirty="0"/>
          </a:p>
          <a:p>
            <a:endParaRPr lang="hu-HU" sz="2000" dirty="0"/>
          </a:p>
          <a:p>
            <a:pPr marL="342900" indent="-342900">
              <a:lnSpc>
                <a:spcPct val="150000"/>
              </a:lnSpc>
              <a:buFont typeface="Arial" panose="020B0604020202020204" pitchFamily="34" charset="0"/>
              <a:buChar char="•"/>
            </a:pPr>
            <a:r>
              <a:rPr lang="hu-HU" sz="2000" dirty="0" err="1"/>
              <a:t>Professionals</a:t>
            </a:r>
            <a:r>
              <a:rPr lang="hu-HU" sz="2000" dirty="0"/>
              <a:t> </a:t>
            </a:r>
            <a:r>
              <a:rPr lang="hu-HU" sz="2000" dirty="0" err="1"/>
              <a:t>working</a:t>
            </a:r>
            <a:r>
              <a:rPr lang="hu-HU" sz="2000" dirty="0"/>
              <a:t> </a:t>
            </a:r>
            <a:r>
              <a:rPr lang="hu-HU" sz="2000" dirty="0" err="1"/>
              <a:t>in</a:t>
            </a:r>
            <a:r>
              <a:rPr lang="hu-HU" sz="2000" dirty="0"/>
              <a:t> </a:t>
            </a:r>
            <a:r>
              <a:rPr lang="hu-HU" sz="2000" dirty="0" err="1"/>
              <a:t>public</a:t>
            </a:r>
            <a:r>
              <a:rPr lang="hu-HU" sz="2000" dirty="0"/>
              <a:t> and </a:t>
            </a:r>
            <a:r>
              <a:rPr lang="hu-HU" sz="2000" dirty="0" err="1"/>
              <a:t>non-state</a:t>
            </a:r>
            <a:r>
              <a:rPr lang="hu-HU" sz="2000" dirty="0"/>
              <a:t> </a:t>
            </a:r>
            <a:r>
              <a:rPr lang="hu-HU" sz="2000" dirty="0" err="1"/>
              <a:t>institutions</a:t>
            </a:r>
            <a:r>
              <a:rPr lang="hu-HU" sz="2000" dirty="0"/>
              <a:t>, </a:t>
            </a:r>
            <a:r>
              <a:rPr lang="hu-HU" sz="2000" dirty="0" err="1"/>
              <a:t>organizations</a:t>
            </a:r>
            <a:r>
              <a:rPr lang="hu-HU" sz="2000" dirty="0"/>
              <a:t> (</a:t>
            </a:r>
            <a:r>
              <a:rPr lang="hu-HU" sz="2000" dirty="0" err="1"/>
              <a:t>excluding</a:t>
            </a:r>
            <a:r>
              <a:rPr lang="hu-HU" sz="2000" dirty="0"/>
              <a:t> </a:t>
            </a:r>
            <a:r>
              <a:rPr lang="hu-HU" sz="2000" dirty="0" err="1"/>
              <a:t>public</a:t>
            </a:r>
            <a:r>
              <a:rPr lang="hu-HU" sz="2000" dirty="0"/>
              <a:t> </a:t>
            </a:r>
            <a:r>
              <a:rPr lang="hu-HU" sz="2000" dirty="0" err="1"/>
              <a:t>education</a:t>
            </a:r>
            <a:r>
              <a:rPr lang="hu-HU" sz="2000" dirty="0"/>
              <a:t> </a:t>
            </a:r>
            <a:r>
              <a:rPr lang="hu-HU" sz="2000" dirty="0" err="1"/>
              <a:t>and</a:t>
            </a:r>
            <a:r>
              <a:rPr lang="hu-HU" sz="2000" dirty="0"/>
              <a:t> </a:t>
            </a:r>
            <a:r>
              <a:rPr lang="hu-HU" sz="2000" dirty="0" err="1"/>
              <a:t>higher</a:t>
            </a:r>
            <a:r>
              <a:rPr lang="hu-HU" sz="2000" dirty="0"/>
              <a:t> </a:t>
            </a:r>
            <a:r>
              <a:rPr lang="hu-HU" sz="2000" dirty="0" err="1"/>
              <a:t>education</a:t>
            </a:r>
            <a:r>
              <a:rPr lang="hu-HU" sz="2000" dirty="0"/>
              <a:t> </a:t>
            </a:r>
            <a:r>
              <a:rPr lang="hu-HU" sz="2000" dirty="0" err="1"/>
              <a:t>institutions</a:t>
            </a:r>
            <a:r>
              <a:rPr lang="hu-HU" sz="2000" dirty="0"/>
              <a:t>) </a:t>
            </a:r>
            <a:r>
              <a:rPr lang="hu-HU" sz="2000" dirty="0" err="1"/>
              <a:t>providing</a:t>
            </a:r>
            <a:r>
              <a:rPr lang="hu-HU" sz="2000" dirty="0"/>
              <a:t> human </a:t>
            </a:r>
            <a:r>
              <a:rPr lang="hu-HU" sz="2000" dirty="0" err="1"/>
              <a:t>services</a:t>
            </a:r>
            <a:r>
              <a:rPr lang="hu-HU" sz="2000" dirty="0"/>
              <a:t>, </a:t>
            </a:r>
            <a:r>
              <a:rPr lang="hu-HU" sz="2000" dirty="0" err="1"/>
              <a:t>including</a:t>
            </a:r>
            <a:r>
              <a:rPr lang="hu-HU" sz="2000" dirty="0"/>
              <a:t> </a:t>
            </a:r>
            <a:r>
              <a:rPr lang="hu-HU" sz="2000" dirty="0" err="1" smtClean="0"/>
              <a:t>NGOs</a:t>
            </a:r>
            <a:r>
              <a:rPr lang="hu-HU" sz="2000" dirty="0" smtClean="0"/>
              <a:t>, </a:t>
            </a:r>
            <a:r>
              <a:rPr lang="hu-HU" sz="2000" dirty="0" err="1" smtClean="0"/>
              <a:t>legal</a:t>
            </a:r>
            <a:r>
              <a:rPr lang="hu-HU" sz="2000" dirty="0" smtClean="0"/>
              <a:t> </a:t>
            </a:r>
            <a:r>
              <a:rPr lang="hu-HU" sz="2000" dirty="0" err="1" smtClean="0"/>
              <a:t>entities</a:t>
            </a:r>
            <a:r>
              <a:rPr lang="hu-HU" sz="2000" dirty="0" smtClean="0"/>
              <a:t> of </a:t>
            </a:r>
            <a:r>
              <a:rPr lang="hu-HU" sz="2000" dirty="0" err="1" smtClean="0"/>
              <a:t>churhes</a:t>
            </a:r>
            <a:r>
              <a:rPr lang="hu-HU" sz="2000" dirty="0" smtClean="0"/>
              <a:t>, </a:t>
            </a:r>
            <a:r>
              <a:rPr lang="hu-HU" sz="2000" dirty="0"/>
              <a:t>local </a:t>
            </a:r>
            <a:r>
              <a:rPr lang="hu-HU" sz="2000" dirty="0" err="1"/>
              <a:t>governments</a:t>
            </a:r>
            <a:r>
              <a:rPr lang="hu-HU" sz="2000" dirty="0"/>
              <a:t> and </a:t>
            </a:r>
            <a:r>
              <a:rPr lang="hu-HU" sz="2000" dirty="0" err="1"/>
              <a:t>national</a:t>
            </a:r>
            <a:r>
              <a:rPr lang="hu-HU" sz="2000" dirty="0"/>
              <a:t> </a:t>
            </a:r>
            <a:r>
              <a:rPr lang="hu-HU" sz="2000" dirty="0" err="1"/>
              <a:t>minority</a:t>
            </a:r>
            <a:r>
              <a:rPr lang="hu-HU" sz="2000" dirty="0"/>
              <a:t> </a:t>
            </a:r>
            <a:r>
              <a:rPr lang="hu-HU" sz="2000" dirty="0" err="1"/>
              <a:t>self-governments</a:t>
            </a:r>
            <a:r>
              <a:rPr lang="hu-HU" sz="2000" dirty="0"/>
              <a:t> (</a:t>
            </a:r>
            <a:r>
              <a:rPr lang="hu-HU" sz="2000" dirty="0" err="1"/>
              <a:t>associations</a:t>
            </a:r>
            <a:r>
              <a:rPr lang="hu-HU" sz="2000" dirty="0"/>
              <a:t> </a:t>
            </a:r>
            <a:r>
              <a:rPr lang="hu-HU" sz="2000" dirty="0" err="1"/>
              <a:t>and</a:t>
            </a:r>
            <a:r>
              <a:rPr lang="hu-HU" sz="2000" dirty="0"/>
              <a:t> </a:t>
            </a:r>
            <a:r>
              <a:rPr lang="hu-HU" sz="2000" dirty="0" err="1" smtClean="0"/>
              <a:t>institutions</a:t>
            </a:r>
            <a:r>
              <a:rPr lang="hu-HU" sz="2000" dirty="0" smtClean="0"/>
              <a:t>).</a:t>
            </a:r>
            <a:endParaRPr lang="hu-HU" sz="2600" dirty="0"/>
          </a:p>
        </p:txBody>
      </p:sp>
      <p:sp>
        <p:nvSpPr>
          <p:cNvPr id="4" name="Cím 3"/>
          <p:cNvSpPr>
            <a:spLocks noGrp="1"/>
          </p:cNvSpPr>
          <p:nvPr>
            <p:ph type="title"/>
          </p:nvPr>
        </p:nvSpPr>
        <p:spPr>
          <a:xfrm>
            <a:off x="0" y="260648"/>
            <a:ext cx="9144000" cy="864096"/>
          </a:xfrm>
        </p:spPr>
        <p:txBody>
          <a:bodyPr>
            <a:normAutofit/>
          </a:bodyPr>
          <a:lstStyle/>
          <a:p>
            <a:pPr algn="ctr"/>
            <a:r>
              <a:rPr lang="hu-HU" dirty="0"/>
              <a:t>EFOP-5.2.2-17-2017-00057</a:t>
            </a:r>
          </a:p>
        </p:txBody>
      </p:sp>
    </p:spTree>
    <p:extLst>
      <p:ext uri="{BB962C8B-B14F-4D97-AF65-F5344CB8AC3E}">
        <p14:creationId xmlns:p14="http://schemas.microsoft.com/office/powerpoint/2010/main" val="1572521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 helye 2"/>
          <p:cNvSpPr>
            <a:spLocks noGrp="1"/>
          </p:cNvSpPr>
          <p:nvPr>
            <p:ph type="body" sz="half" idx="2"/>
          </p:nvPr>
        </p:nvSpPr>
        <p:spPr>
          <a:xfrm>
            <a:off x="251520" y="1623740"/>
            <a:ext cx="8640960" cy="4901604"/>
          </a:xfrm>
        </p:spPr>
        <p:txBody>
          <a:bodyPr>
            <a:noAutofit/>
          </a:bodyPr>
          <a:lstStyle/>
          <a:p>
            <a:r>
              <a:rPr lang="hu-HU" sz="2600" b="1" dirty="0" err="1" smtClean="0"/>
              <a:t>Intervention</a:t>
            </a:r>
            <a:r>
              <a:rPr lang="hu-HU" sz="2600" b="1" dirty="0" smtClean="0"/>
              <a:t> </a:t>
            </a:r>
            <a:r>
              <a:rPr lang="hu-HU" sz="2600" b="1" dirty="0" err="1" smtClean="0"/>
              <a:t>logic</a:t>
            </a:r>
            <a:endParaRPr lang="hu-HU" sz="2600" dirty="0"/>
          </a:p>
          <a:p>
            <a:endParaRPr lang="hu-HU" sz="2000" dirty="0"/>
          </a:p>
          <a:p>
            <a:pPr marL="342900" indent="-342900">
              <a:buFont typeface="Arial" pitchFamily="34" charset="0"/>
              <a:buChar char="•"/>
            </a:pPr>
            <a:r>
              <a:rPr lang="hu-HU" sz="2000" dirty="0" err="1" smtClean="0"/>
              <a:t>At</a:t>
            </a:r>
            <a:r>
              <a:rPr lang="hu-HU" sz="2000" dirty="0" smtClean="0"/>
              <a:t> </a:t>
            </a:r>
            <a:r>
              <a:rPr lang="hu-HU" sz="2000" dirty="0" err="1"/>
              <a:t>least</a:t>
            </a:r>
            <a:r>
              <a:rPr lang="hu-HU" sz="2000" dirty="0"/>
              <a:t> </a:t>
            </a:r>
            <a:r>
              <a:rPr lang="hu-HU" sz="2000" dirty="0" err="1" smtClean="0"/>
              <a:t>from</a:t>
            </a:r>
            <a:r>
              <a:rPr lang="hu-HU" sz="2000" dirty="0" smtClean="0"/>
              <a:t> </a:t>
            </a:r>
            <a:r>
              <a:rPr lang="hu-HU" sz="2000" dirty="0" err="1" smtClean="0"/>
              <a:t>two</a:t>
            </a:r>
            <a:r>
              <a:rPr lang="hu-HU" sz="2000" dirty="0" smtClean="0"/>
              <a:t> </a:t>
            </a:r>
            <a:r>
              <a:rPr lang="hu-HU" sz="2000" dirty="0" err="1"/>
              <a:t>countries</a:t>
            </a:r>
            <a:r>
              <a:rPr lang="hu-HU" sz="2000" dirty="0"/>
              <a:t>, </a:t>
            </a:r>
            <a:r>
              <a:rPr lang="hu-HU" sz="2000" dirty="0" err="1"/>
              <a:t>at</a:t>
            </a:r>
            <a:r>
              <a:rPr lang="hu-HU" sz="2000" dirty="0"/>
              <a:t> </a:t>
            </a:r>
            <a:r>
              <a:rPr lang="hu-HU" sz="2000" dirty="0" err="1"/>
              <a:t>least</a:t>
            </a:r>
            <a:r>
              <a:rPr lang="hu-HU" sz="2000" dirty="0"/>
              <a:t> </a:t>
            </a:r>
            <a:r>
              <a:rPr lang="hu-HU" sz="2000" dirty="0" err="1"/>
              <a:t>four</a:t>
            </a:r>
            <a:r>
              <a:rPr lang="hu-HU" sz="2000" dirty="0"/>
              <a:t> </a:t>
            </a:r>
            <a:r>
              <a:rPr lang="hu-HU" sz="2000" dirty="0" err="1"/>
              <a:t>foreign</a:t>
            </a:r>
            <a:r>
              <a:rPr lang="hu-HU" sz="2000" dirty="0"/>
              <a:t> </a:t>
            </a:r>
            <a:r>
              <a:rPr lang="hu-HU" sz="2000" dirty="0" err="1"/>
              <a:t>cooperating</a:t>
            </a:r>
            <a:r>
              <a:rPr lang="hu-HU" sz="2000" dirty="0"/>
              <a:t> </a:t>
            </a:r>
            <a:r>
              <a:rPr lang="hu-HU" sz="2000" dirty="0" err="1" smtClean="0"/>
              <a:t>partners</a:t>
            </a:r>
            <a:r>
              <a:rPr lang="hu-HU" sz="2000" dirty="0" smtClean="0"/>
              <a:t>;</a:t>
            </a:r>
          </a:p>
          <a:p>
            <a:pPr marL="342900" indent="-342900">
              <a:buFont typeface="Arial" pitchFamily="34" charset="0"/>
              <a:buChar char="•"/>
            </a:pPr>
            <a:endParaRPr lang="hu-HU" sz="2000" dirty="0" smtClean="0"/>
          </a:p>
          <a:p>
            <a:pPr marL="342900" indent="-342900">
              <a:buFont typeface="Arial" pitchFamily="34" charset="0"/>
              <a:buChar char="•"/>
            </a:pPr>
            <a:r>
              <a:rPr lang="hu-HU" sz="2000" dirty="0" err="1" smtClean="0"/>
              <a:t>Identification</a:t>
            </a:r>
            <a:r>
              <a:rPr lang="hu-HU" sz="2000" dirty="0"/>
              <a:t>, </a:t>
            </a:r>
            <a:r>
              <a:rPr lang="hu-HU" sz="2000" dirty="0" err="1"/>
              <a:t>research</a:t>
            </a:r>
            <a:r>
              <a:rPr lang="hu-HU" sz="2000" dirty="0"/>
              <a:t>, and </a:t>
            </a:r>
            <a:r>
              <a:rPr lang="hu-HU" sz="2000" dirty="0" err="1"/>
              <a:t>exchange</a:t>
            </a:r>
            <a:r>
              <a:rPr lang="hu-HU" sz="2000" dirty="0"/>
              <a:t> of </a:t>
            </a:r>
            <a:r>
              <a:rPr lang="hu-HU" sz="2000" dirty="0" err="1"/>
              <a:t>good</a:t>
            </a:r>
            <a:r>
              <a:rPr lang="hu-HU" sz="2000" dirty="0"/>
              <a:t> </a:t>
            </a:r>
            <a:r>
              <a:rPr lang="hu-HU" sz="2000" dirty="0" err="1" smtClean="0"/>
              <a:t>practice</a:t>
            </a:r>
            <a:r>
              <a:rPr lang="hu-HU" sz="2000" dirty="0" smtClean="0"/>
              <a:t>;</a:t>
            </a:r>
          </a:p>
          <a:p>
            <a:pPr marL="342900" indent="-342900">
              <a:buFont typeface="Arial" pitchFamily="34" charset="0"/>
              <a:buChar char="•"/>
            </a:pPr>
            <a:endParaRPr lang="hu-HU" sz="2000" dirty="0"/>
          </a:p>
          <a:p>
            <a:pPr marL="342900" indent="-342900">
              <a:buFont typeface="Arial" pitchFamily="34" charset="0"/>
              <a:buChar char="•"/>
            </a:pPr>
            <a:r>
              <a:rPr lang="hu-HU" sz="2000" dirty="0" err="1" smtClean="0"/>
              <a:t>To</a:t>
            </a:r>
            <a:r>
              <a:rPr lang="hu-HU" sz="2000" dirty="0" smtClean="0"/>
              <a:t> </a:t>
            </a:r>
            <a:r>
              <a:rPr lang="hu-HU" sz="2000" dirty="0" err="1" smtClean="0"/>
              <a:t>carry</a:t>
            </a:r>
            <a:r>
              <a:rPr lang="hu-HU" sz="2000" dirty="0" smtClean="0"/>
              <a:t> out a </a:t>
            </a:r>
            <a:r>
              <a:rPr lang="hu-HU" sz="2000" dirty="0" err="1" smtClean="0"/>
              <a:t>research</a:t>
            </a:r>
            <a:r>
              <a:rPr lang="hu-HU" sz="2000" dirty="0" smtClean="0"/>
              <a:t>  </a:t>
            </a:r>
            <a:r>
              <a:rPr lang="hu-HU" sz="2000" dirty="0" err="1" smtClean="0"/>
              <a:t>in</a:t>
            </a:r>
            <a:r>
              <a:rPr lang="hu-HU" sz="2000" dirty="0" smtClean="0"/>
              <a:t> </a:t>
            </a:r>
            <a:r>
              <a:rPr lang="hu-HU" sz="2000" dirty="0" err="1" smtClean="0"/>
              <a:t>at</a:t>
            </a:r>
            <a:r>
              <a:rPr lang="hu-HU" sz="2000" dirty="0" smtClean="0"/>
              <a:t> </a:t>
            </a:r>
            <a:r>
              <a:rPr lang="hu-HU" sz="2000" dirty="0" err="1" smtClean="0"/>
              <a:t>least</a:t>
            </a:r>
            <a:r>
              <a:rPr lang="hu-HU" sz="2000" dirty="0" smtClean="0"/>
              <a:t> </a:t>
            </a:r>
            <a:r>
              <a:rPr lang="hu-HU" sz="2000" dirty="0" err="1" smtClean="0"/>
              <a:t>two</a:t>
            </a:r>
            <a:r>
              <a:rPr lang="hu-HU" sz="2000" dirty="0" smtClean="0"/>
              <a:t> </a:t>
            </a:r>
            <a:r>
              <a:rPr lang="hu-HU" sz="2000" dirty="0" err="1" smtClean="0"/>
              <a:t>countries</a:t>
            </a:r>
            <a:r>
              <a:rPr lang="hu-HU" sz="2000" dirty="0" smtClean="0"/>
              <a:t> (Hungary and </a:t>
            </a:r>
            <a:r>
              <a:rPr lang="hu-HU" sz="2000" dirty="0" err="1" smtClean="0"/>
              <a:t>one</a:t>
            </a:r>
            <a:r>
              <a:rPr lang="hu-HU" sz="2000" dirty="0" smtClean="0"/>
              <a:t> </a:t>
            </a:r>
            <a:r>
              <a:rPr lang="hu-HU" sz="2000" dirty="0" err="1" smtClean="0"/>
              <a:t>foreign</a:t>
            </a:r>
            <a:r>
              <a:rPr lang="hu-HU" sz="2000" dirty="0" smtClean="0"/>
              <a:t> partner)</a:t>
            </a:r>
          </a:p>
          <a:p>
            <a:pPr marL="342900" indent="-342900">
              <a:buFont typeface="Arial" pitchFamily="34" charset="0"/>
              <a:buChar char="•"/>
            </a:pPr>
            <a:endParaRPr lang="hu-HU" sz="2000" dirty="0" smtClean="0"/>
          </a:p>
          <a:p>
            <a:pPr marL="342900" indent="-342900">
              <a:buFont typeface="Arial" pitchFamily="34" charset="0"/>
              <a:buChar char="•"/>
            </a:pPr>
            <a:r>
              <a:rPr lang="hu-HU" sz="2000" dirty="0" smtClean="0"/>
              <a:t>Publishing a </a:t>
            </a:r>
            <a:r>
              <a:rPr lang="hu-HU" sz="2000" dirty="0" err="1" smtClean="0"/>
              <a:t>final</a:t>
            </a:r>
            <a:r>
              <a:rPr lang="hu-HU" sz="2000" dirty="0" smtClean="0"/>
              <a:t> </a:t>
            </a:r>
            <a:r>
              <a:rPr lang="hu-HU" sz="2000" dirty="0" err="1"/>
              <a:t>report</a:t>
            </a:r>
            <a:r>
              <a:rPr lang="hu-HU" sz="2000" dirty="0"/>
              <a:t> </a:t>
            </a:r>
            <a:r>
              <a:rPr lang="hu-HU" sz="2000" dirty="0" err="1" smtClean="0"/>
              <a:t>on</a:t>
            </a:r>
            <a:r>
              <a:rPr lang="hu-HU" sz="2000" dirty="0" smtClean="0"/>
              <a:t> </a:t>
            </a:r>
            <a:r>
              <a:rPr lang="hu-HU" sz="2000" dirty="0" err="1" smtClean="0"/>
              <a:t>the</a:t>
            </a:r>
            <a:r>
              <a:rPr lang="hu-HU" sz="2000" dirty="0" smtClean="0"/>
              <a:t> </a:t>
            </a:r>
            <a:r>
              <a:rPr lang="hu-HU" sz="2000" dirty="0" err="1"/>
              <a:t>research</a:t>
            </a:r>
            <a:r>
              <a:rPr lang="hu-HU" sz="2000" dirty="0"/>
              <a:t> </a:t>
            </a:r>
            <a:r>
              <a:rPr lang="hu-HU" sz="2000" dirty="0" smtClean="0"/>
              <a:t>(</a:t>
            </a:r>
            <a:r>
              <a:rPr lang="hu-HU" sz="2000" dirty="0" err="1"/>
              <a:t>comparative</a:t>
            </a:r>
            <a:r>
              <a:rPr lang="hu-HU" sz="2000" dirty="0"/>
              <a:t> </a:t>
            </a:r>
            <a:r>
              <a:rPr lang="hu-HU" sz="2000" dirty="0" err="1"/>
              <a:t>analysis</a:t>
            </a:r>
            <a:r>
              <a:rPr lang="hu-HU" sz="2000" dirty="0"/>
              <a:t>) </a:t>
            </a:r>
            <a:r>
              <a:rPr lang="hu-HU" sz="2000" dirty="0" smtClean="0"/>
              <a:t>and </a:t>
            </a:r>
            <a:r>
              <a:rPr lang="hu-HU" sz="2000" dirty="0" err="1" smtClean="0"/>
              <a:t>professional</a:t>
            </a:r>
            <a:r>
              <a:rPr lang="hu-HU" sz="2000" dirty="0" smtClean="0"/>
              <a:t> </a:t>
            </a:r>
            <a:r>
              <a:rPr lang="hu-HU" sz="2000" dirty="0" err="1"/>
              <a:t>recommendations</a:t>
            </a:r>
            <a:endParaRPr lang="hu-HU" sz="2600" dirty="0"/>
          </a:p>
        </p:txBody>
      </p:sp>
      <p:sp>
        <p:nvSpPr>
          <p:cNvPr id="4" name="Cím 3"/>
          <p:cNvSpPr>
            <a:spLocks noGrp="1"/>
          </p:cNvSpPr>
          <p:nvPr>
            <p:ph type="title"/>
          </p:nvPr>
        </p:nvSpPr>
        <p:spPr>
          <a:xfrm>
            <a:off x="0" y="260648"/>
            <a:ext cx="9144000" cy="864096"/>
          </a:xfrm>
        </p:spPr>
        <p:txBody>
          <a:bodyPr>
            <a:normAutofit/>
          </a:bodyPr>
          <a:lstStyle/>
          <a:p>
            <a:pPr algn="ctr"/>
            <a:r>
              <a:rPr lang="hu-HU" dirty="0"/>
              <a:t>EFOP-5.2.2-17-2017-00057</a:t>
            </a:r>
          </a:p>
        </p:txBody>
      </p:sp>
    </p:spTree>
    <p:extLst>
      <p:ext uri="{BB962C8B-B14F-4D97-AF65-F5344CB8AC3E}">
        <p14:creationId xmlns:p14="http://schemas.microsoft.com/office/powerpoint/2010/main" val="3371522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 helye 2"/>
          <p:cNvSpPr>
            <a:spLocks noGrp="1"/>
          </p:cNvSpPr>
          <p:nvPr>
            <p:ph type="body" sz="half" idx="2"/>
          </p:nvPr>
        </p:nvSpPr>
        <p:spPr>
          <a:xfrm>
            <a:off x="251520" y="1623740"/>
            <a:ext cx="8640960" cy="4901604"/>
          </a:xfrm>
        </p:spPr>
        <p:txBody>
          <a:bodyPr>
            <a:noAutofit/>
          </a:bodyPr>
          <a:lstStyle/>
          <a:p>
            <a:r>
              <a:rPr lang="hu-HU" sz="2000" b="1" dirty="0" err="1" smtClean="0"/>
              <a:t>Activities</a:t>
            </a:r>
            <a:endParaRPr lang="hu-HU" sz="2000" dirty="0"/>
          </a:p>
          <a:p>
            <a:endParaRPr lang="hu-HU" sz="1800" dirty="0"/>
          </a:p>
        </p:txBody>
      </p:sp>
      <p:sp>
        <p:nvSpPr>
          <p:cNvPr id="4" name="Cím 3"/>
          <p:cNvSpPr>
            <a:spLocks noGrp="1"/>
          </p:cNvSpPr>
          <p:nvPr>
            <p:ph type="title"/>
          </p:nvPr>
        </p:nvSpPr>
        <p:spPr>
          <a:xfrm>
            <a:off x="0" y="260648"/>
            <a:ext cx="9144000" cy="864096"/>
          </a:xfrm>
        </p:spPr>
        <p:txBody>
          <a:bodyPr>
            <a:normAutofit/>
          </a:bodyPr>
          <a:lstStyle/>
          <a:p>
            <a:pPr algn="ctr"/>
            <a:r>
              <a:rPr lang="hu-HU" dirty="0"/>
              <a:t>EFOP-5.2.2-17-2017-00057</a:t>
            </a:r>
          </a:p>
        </p:txBody>
      </p:sp>
      <p:graphicFrame>
        <p:nvGraphicFramePr>
          <p:cNvPr id="2" name="Táblázat 1">
            <a:extLst>
              <a:ext uri="{FF2B5EF4-FFF2-40B4-BE49-F238E27FC236}">
                <a16:creationId xmlns="" xmlns:a16="http://schemas.microsoft.com/office/drawing/2014/main" id="{8E967171-0FE2-4018-8AA5-512ACCE71FA4}"/>
              </a:ext>
            </a:extLst>
          </p:cNvPr>
          <p:cNvGraphicFramePr>
            <a:graphicFrameLocks noGrp="1"/>
          </p:cNvGraphicFramePr>
          <p:nvPr>
            <p:extLst>
              <p:ext uri="{D42A27DB-BD31-4B8C-83A1-F6EECF244321}">
                <p14:modId xmlns:p14="http://schemas.microsoft.com/office/powerpoint/2010/main" val="4185495105"/>
              </p:ext>
            </p:extLst>
          </p:nvPr>
        </p:nvGraphicFramePr>
        <p:xfrm>
          <a:off x="755576" y="2102081"/>
          <a:ext cx="7704856" cy="4108486"/>
        </p:xfrm>
        <a:graphic>
          <a:graphicData uri="http://schemas.openxmlformats.org/drawingml/2006/table">
            <a:tbl>
              <a:tblPr firstRow="1" bandRow="1">
                <a:tableStyleId>{5940675A-B579-460E-94D1-54222C63F5DA}</a:tableStyleId>
              </a:tblPr>
              <a:tblGrid>
                <a:gridCol w="7704856">
                  <a:extLst>
                    <a:ext uri="{9D8B030D-6E8A-4147-A177-3AD203B41FA5}">
                      <a16:colId xmlns="" xmlns:a16="http://schemas.microsoft.com/office/drawing/2014/main" val="2675771929"/>
                    </a:ext>
                  </a:extLst>
                </a:gridCol>
              </a:tblGrid>
              <a:tr h="1374218">
                <a:tc>
                  <a:txBody>
                    <a:bodyPr/>
                    <a:lstStyle/>
                    <a:p>
                      <a:pPr algn="ctr"/>
                      <a:r>
                        <a:rPr lang="en-GB" sz="1800" kern="1200" baseline="0" noProof="0" dirty="0" smtClean="0">
                          <a:solidFill>
                            <a:schemeClr val="bg1"/>
                          </a:solidFill>
                          <a:latin typeface="+mn-lt"/>
                          <a:ea typeface="+mn-ea"/>
                          <a:cs typeface="+mn-cs"/>
                        </a:rPr>
                        <a:t>Study the services provided by youth practitioners to help and encourage young people to stay in their home towns and to prevent outmigration. (volunteering, local identity development, community development, social participation in urban development, involvement of young professionals in urban and regional development, labour-force services etc.).</a:t>
                      </a:r>
                      <a:endParaRPr lang="en-GB" sz="1800" kern="1200" baseline="0" noProof="0" dirty="0">
                        <a:solidFill>
                          <a:schemeClr val="bg1"/>
                        </a:solidFill>
                        <a:latin typeface="+mn-lt"/>
                        <a:ea typeface="+mn-ea"/>
                        <a:cs typeface="+mn-cs"/>
                      </a:endParaRPr>
                    </a:p>
                  </a:txBody>
                  <a:tcPr>
                    <a:solidFill>
                      <a:schemeClr val="accent5"/>
                    </a:solidFill>
                  </a:tcPr>
                </a:tc>
                <a:extLst>
                  <a:ext uri="{0D108BD9-81ED-4DB2-BD59-A6C34878D82A}">
                    <a16:rowId xmlns="" xmlns:a16="http://schemas.microsoft.com/office/drawing/2014/main" val="2746054715"/>
                  </a:ext>
                </a:extLst>
              </a:tr>
              <a:tr h="511951">
                <a:tc>
                  <a:txBody>
                    <a:bodyPr/>
                    <a:lstStyle/>
                    <a:p>
                      <a:pPr algn="ctr"/>
                      <a:r>
                        <a:rPr lang="en-GB" sz="1800" kern="1200" baseline="0" noProof="0" dirty="0" smtClean="0">
                          <a:solidFill>
                            <a:schemeClr val="bg1"/>
                          </a:solidFill>
                          <a:latin typeface="+mn-lt"/>
                          <a:ea typeface="+mn-ea"/>
                          <a:cs typeface="+mn-cs"/>
                        </a:rPr>
                        <a:t>International networking </a:t>
                      </a:r>
                      <a:endParaRPr lang="en-GB" sz="1800" kern="1200" baseline="0" noProof="0" dirty="0">
                        <a:solidFill>
                          <a:schemeClr val="bg1"/>
                        </a:solidFill>
                        <a:latin typeface="+mn-lt"/>
                        <a:ea typeface="+mn-ea"/>
                        <a:cs typeface="+mn-cs"/>
                      </a:endParaRPr>
                    </a:p>
                  </a:txBody>
                  <a:tcPr>
                    <a:solidFill>
                      <a:schemeClr val="accent5"/>
                    </a:solidFill>
                  </a:tcPr>
                </a:tc>
                <a:extLst>
                  <a:ext uri="{0D108BD9-81ED-4DB2-BD59-A6C34878D82A}">
                    <a16:rowId xmlns="" xmlns:a16="http://schemas.microsoft.com/office/drawing/2014/main" val="4069363404"/>
                  </a:ext>
                </a:extLst>
              </a:tr>
              <a:tr h="944775">
                <a:tc>
                  <a:txBody>
                    <a:bodyPr/>
                    <a:lstStyle/>
                    <a:p>
                      <a:pPr algn="ctr"/>
                      <a:r>
                        <a:rPr lang="en-GB" sz="1800" kern="1200" baseline="0" noProof="0" dirty="0" smtClean="0">
                          <a:solidFill>
                            <a:schemeClr val="bg1"/>
                          </a:solidFill>
                          <a:latin typeface="+mn-lt"/>
                          <a:ea typeface="+mn-ea"/>
                          <a:cs typeface="+mn-cs"/>
                        </a:rPr>
                        <a:t>Collecting best practices - When describing the services, efforts should be made to describe methods and to assess their adaptability, taking into account the </a:t>
                      </a:r>
                      <a:r>
                        <a:rPr lang="en-GB" sz="1800" kern="1200" baseline="0" noProof="0" dirty="0" err="1" smtClean="0">
                          <a:solidFill>
                            <a:schemeClr val="bg1"/>
                          </a:solidFill>
                          <a:latin typeface="+mn-lt"/>
                          <a:ea typeface="+mn-ea"/>
                          <a:cs typeface="+mn-cs"/>
                        </a:rPr>
                        <a:t>idiosyncracies</a:t>
                      </a:r>
                      <a:r>
                        <a:rPr lang="en-GB" sz="1800" kern="1200" baseline="0" noProof="0" dirty="0" smtClean="0">
                          <a:solidFill>
                            <a:schemeClr val="bg1"/>
                          </a:solidFill>
                          <a:latin typeface="+mn-lt"/>
                          <a:ea typeface="+mn-ea"/>
                          <a:cs typeface="+mn-cs"/>
                        </a:rPr>
                        <a:t> of each country.</a:t>
                      </a:r>
                      <a:endParaRPr lang="en-GB" sz="1800" kern="1200" baseline="0" noProof="0" dirty="0">
                        <a:solidFill>
                          <a:schemeClr val="bg1"/>
                        </a:solidFill>
                        <a:latin typeface="+mn-lt"/>
                        <a:ea typeface="+mn-ea"/>
                        <a:cs typeface="+mn-cs"/>
                      </a:endParaRPr>
                    </a:p>
                  </a:txBody>
                  <a:tcPr>
                    <a:solidFill>
                      <a:schemeClr val="accent5"/>
                    </a:solidFill>
                  </a:tcPr>
                </a:tc>
                <a:extLst>
                  <a:ext uri="{0D108BD9-81ED-4DB2-BD59-A6C34878D82A}">
                    <a16:rowId xmlns="" xmlns:a16="http://schemas.microsoft.com/office/drawing/2014/main" val="352430530"/>
                  </a:ext>
                </a:extLst>
              </a:tr>
              <a:tr h="943471">
                <a:tc>
                  <a:txBody>
                    <a:bodyPr/>
                    <a:lstStyle/>
                    <a:p>
                      <a:pPr marL="0" indent="0" algn="ctr">
                        <a:buFontTx/>
                        <a:buNone/>
                      </a:pPr>
                      <a:r>
                        <a:rPr lang="en-GB" sz="1800" kern="1200" baseline="0" noProof="0" dirty="0" smtClean="0">
                          <a:solidFill>
                            <a:schemeClr val="bg1"/>
                          </a:solidFill>
                          <a:latin typeface="+mn-lt"/>
                          <a:ea typeface="+mn-ea"/>
                          <a:cs typeface="+mn-cs"/>
                        </a:rPr>
                        <a:t>Implementing a research and comparative analysis among Hungarian and Romanian target group, on a sample  of 100-100 surveyed people. </a:t>
                      </a:r>
                    </a:p>
                    <a:p>
                      <a:pPr marL="0" indent="0" algn="ctr">
                        <a:buFontTx/>
                        <a:buNone/>
                      </a:pPr>
                      <a:r>
                        <a:rPr lang="en-GB" sz="1800" kern="1200" baseline="0" noProof="0" dirty="0" smtClean="0">
                          <a:solidFill>
                            <a:schemeClr val="bg1"/>
                          </a:solidFill>
                          <a:latin typeface="+mn-lt"/>
                          <a:ea typeface="+mn-ea"/>
                          <a:cs typeface="+mn-cs"/>
                        </a:rPr>
                        <a:t>Methods: online questionnaire, desk research and statistical second analysis</a:t>
                      </a:r>
                      <a:endParaRPr lang="en-GB" sz="1800" kern="1200" baseline="0" noProof="0" dirty="0">
                        <a:solidFill>
                          <a:schemeClr val="bg1"/>
                        </a:solidFill>
                        <a:latin typeface="+mn-lt"/>
                        <a:ea typeface="+mn-ea"/>
                        <a:cs typeface="+mn-cs"/>
                      </a:endParaRPr>
                    </a:p>
                  </a:txBody>
                  <a:tcPr>
                    <a:solidFill>
                      <a:schemeClr val="accent5"/>
                    </a:solidFill>
                  </a:tcPr>
                </a:tc>
                <a:extLst>
                  <a:ext uri="{0D108BD9-81ED-4DB2-BD59-A6C34878D82A}">
                    <a16:rowId xmlns="" xmlns:a16="http://schemas.microsoft.com/office/drawing/2014/main" val="2077373664"/>
                  </a:ext>
                </a:extLst>
              </a:tr>
            </a:tbl>
          </a:graphicData>
        </a:graphic>
      </p:graphicFrame>
    </p:spTree>
    <p:extLst>
      <p:ext uri="{BB962C8B-B14F-4D97-AF65-F5344CB8AC3E}">
        <p14:creationId xmlns:p14="http://schemas.microsoft.com/office/powerpoint/2010/main" val="2714446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0" y="260648"/>
            <a:ext cx="9144000" cy="864096"/>
          </a:xfrm>
        </p:spPr>
        <p:txBody>
          <a:bodyPr>
            <a:normAutofit/>
          </a:bodyPr>
          <a:lstStyle/>
          <a:p>
            <a:pPr algn="ctr"/>
            <a:r>
              <a:rPr lang="hu-HU" dirty="0"/>
              <a:t>EFOP-5.2.2-17-2017-00057</a:t>
            </a:r>
          </a:p>
        </p:txBody>
      </p:sp>
      <p:graphicFrame>
        <p:nvGraphicFramePr>
          <p:cNvPr id="2" name="Táblázat 1">
            <a:extLst>
              <a:ext uri="{FF2B5EF4-FFF2-40B4-BE49-F238E27FC236}">
                <a16:creationId xmlns="" xmlns:a16="http://schemas.microsoft.com/office/drawing/2014/main" id="{8E967171-0FE2-4018-8AA5-512ACCE71FA4}"/>
              </a:ext>
            </a:extLst>
          </p:cNvPr>
          <p:cNvGraphicFramePr>
            <a:graphicFrameLocks noGrp="1"/>
          </p:cNvGraphicFramePr>
          <p:nvPr>
            <p:extLst>
              <p:ext uri="{D42A27DB-BD31-4B8C-83A1-F6EECF244321}">
                <p14:modId xmlns:p14="http://schemas.microsoft.com/office/powerpoint/2010/main" val="3274516473"/>
              </p:ext>
            </p:extLst>
          </p:nvPr>
        </p:nvGraphicFramePr>
        <p:xfrm>
          <a:off x="539552" y="1938496"/>
          <a:ext cx="7704856" cy="4043820"/>
        </p:xfrm>
        <a:graphic>
          <a:graphicData uri="http://schemas.openxmlformats.org/drawingml/2006/table">
            <a:tbl>
              <a:tblPr firstRow="1" bandRow="1">
                <a:tableStyleId>{5940675A-B579-460E-94D1-54222C63F5DA}</a:tableStyleId>
              </a:tblPr>
              <a:tblGrid>
                <a:gridCol w="7704856">
                  <a:extLst>
                    <a:ext uri="{9D8B030D-6E8A-4147-A177-3AD203B41FA5}">
                      <a16:colId xmlns="" xmlns:a16="http://schemas.microsoft.com/office/drawing/2014/main" val="2675771929"/>
                    </a:ext>
                  </a:extLst>
                </a:gridCol>
              </a:tblGrid>
              <a:tr h="444542">
                <a:tc>
                  <a:txBody>
                    <a:bodyPr/>
                    <a:lstStyle/>
                    <a:p>
                      <a:pPr algn="ctr"/>
                      <a:endParaRPr lang="hu-HU" sz="1800" kern="1200" dirty="0" smtClean="0">
                        <a:solidFill>
                          <a:schemeClr val="bg1"/>
                        </a:solidFill>
                        <a:latin typeface="+mn-lt"/>
                        <a:ea typeface="+mn-ea"/>
                        <a:cs typeface="+mn-cs"/>
                      </a:endParaRPr>
                    </a:p>
                    <a:p>
                      <a:pPr algn="ctr"/>
                      <a:r>
                        <a:rPr lang="hu-HU" sz="1800" kern="1200" dirty="0" err="1" smtClean="0">
                          <a:solidFill>
                            <a:schemeClr val="bg1"/>
                          </a:solidFill>
                          <a:latin typeface="+mn-lt"/>
                          <a:ea typeface="+mn-ea"/>
                          <a:cs typeface="+mn-cs"/>
                        </a:rPr>
                        <a:t>Implementing</a:t>
                      </a:r>
                      <a:r>
                        <a:rPr lang="hu-HU" sz="1800" kern="1200" dirty="0" smtClean="0">
                          <a:solidFill>
                            <a:schemeClr val="bg1"/>
                          </a:solidFill>
                          <a:latin typeface="+mn-lt"/>
                          <a:ea typeface="+mn-ea"/>
                          <a:cs typeface="+mn-cs"/>
                        </a:rPr>
                        <a:t> pilot </a:t>
                      </a:r>
                      <a:r>
                        <a:rPr lang="hu-HU" sz="1800" kern="1200" dirty="0" err="1" smtClean="0">
                          <a:solidFill>
                            <a:schemeClr val="bg1"/>
                          </a:solidFill>
                          <a:latin typeface="+mn-lt"/>
                          <a:ea typeface="+mn-ea"/>
                          <a:cs typeface="+mn-cs"/>
                        </a:rPr>
                        <a:t>projects</a:t>
                      </a:r>
                      <a:r>
                        <a:rPr lang="hu-HU" sz="1800" kern="1200" dirty="0" smtClean="0">
                          <a:solidFill>
                            <a:schemeClr val="bg1"/>
                          </a:solidFill>
                          <a:latin typeface="+mn-lt"/>
                          <a:ea typeface="+mn-ea"/>
                          <a:cs typeface="+mn-cs"/>
                        </a:rPr>
                        <a:t> (</a:t>
                      </a:r>
                      <a:r>
                        <a:rPr lang="hu-HU" sz="1800" kern="1200" dirty="0" err="1" smtClean="0">
                          <a:solidFill>
                            <a:schemeClr val="bg1"/>
                          </a:solidFill>
                          <a:latin typeface="+mn-lt"/>
                          <a:ea typeface="+mn-ea"/>
                          <a:cs typeface="+mn-cs"/>
                        </a:rPr>
                        <a:t>small</a:t>
                      </a:r>
                      <a:r>
                        <a:rPr lang="hu-HU" sz="1800" kern="1200" dirty="0" smtClean="0">
                          <a:solidFill>
                            <a:schemeClr val="bg1"/>
                          </a:solidFill>
                          <a:latin typeface="+mn-lt"/>
                          <a:ea typeface="+mn-ea"/>
                          <a:cs typeface="+mn-cs"/>
                        </a:rPr>
                        <a:t> </a:t>
                      </a:r>
                      <a:r>
                        <a:rPr lang="hu-HU" sz="1800" kern="1200" dirty="0" err="1" smtClean="0">
                          <a:solidFill>
                            <a:schemeClr val="bg1"/>
                          </a:solidFill>
                          <a:latin typeface="+mn-lt"/>
                          <a:ea typeface="+mn-ea"/>
                          <a:cs typeface="+mn-cs"/>
                        </a:rPr>
                        <a:t>projects</a:t>
                      </a:r>
                      <a:r>
                        <a:rPr lang="hu-HU" sz="1800" kern="1200" dirty="0" smtClean="0">
                          <a:solidFill>
                            <a:schemeClr val="bg1"/>
                          </a:solidFill>
                          <a:latin typeface="+mn-lt"/>
                          <a:ea typeface="+mn-ea"/>
                          <a:cs typeface="+mn-cs"/>
                        </a:rPr>
                        <a:t>) </a:t>
                      </a:r>
                      <a:r>
                        <a:rPr lang="hu-HU" sz="1800" kern="1200" dirty="0" err="1" smtClean="0">
                          <a:solidFill>
                            <a:schemeClr val="bg1"/>
                          </a:solidFill>
                          <a:latin typeface="+mn-lt"/>
                          <a:ea typeface="+mn-ea"/>
                          <a:cs typeface="+mn-cs"/>
                        </a:rPr>
                        <a:t>in</a:t>
                      </a:r>
                      <a:r>
                        <a:rPr lang="hu-HU" sz="1800" kern="1200" dirty="0" smtClean="0">
                          <a:solidFill>
                            <a:schemeClr val="bg1"/>
                          </a:solidFill>
                          <a:latin typeface="+mn-lt"/>
                          <a:ea typeface="+mn-ea"/>
                          <a:cs typeface="+mn-cs"/>
                        </a:rPr>
                        <a:t> </a:t>
                      </a:r>
                      <a:r>
                        <a:rPr lang="hu-HU" sz="1800" kern="1200" dirty="0" err="1" smtClean="0">
                          <a:solidFill>
                            <a:schemeClr val="bg1"/>
                          </a:solidFill>
                          <a:latin typeface="+mn-lt"/>
                          <a:ea typeface="+mn-ea"/>
                          <a:cs typeface="+mn-cs"/>
                        </a:rPr>
                        <a:t>fieldworks</a:t>
                      </a:r>
                      <a:endParaRPr lang="hu-HU" sz="1800" kern="1200" dirty="0" smtClean="0">
                        <a:solidFill>
                          <a:schemeClr val="bg1"/>
                        </a:solidFill>
                        <a:latin typeface="+mn-lt"/>
                        <a:ea typeface="+mn-ea"/>
                        <a:cs typeface="+mn-cs"/>
                      </a:endParaRPr>
                    </a:p>
                    <a:p>
                      <a:pPr algn="ctr"/>
                      <a:endParaRPr lang="hu-HU" sz="1800" kern="1200" dirty="0">
                        <a:solidFill>
                          <a:schemeClr val="bg1"/>
                        </a:solidFill>
                        <a:latin typeface="+mn-lt"/>
                        <a:ea typeface="+mn-ea"/>
                        <a:cs typeface="+mn-cs"/>
                      </a:endParaRPr>
                    </a:p>
                  </a:txBody>
                  <a:tcPr>
                    <a:solidFill>
                      <a:schemeClr val="accent5"/>
                    </a:solidFill>
                  </a:tcPr>
                </a:tc>
                <a:extLst>
                  <a:ext uri="{0D108BD9-81ED-4DB2-BD59-A6C34878D82A}">
                    <a16:rowId xmlns="" xmlns:a16="http://schemas.microsoft.com/office/drawing/2014/main" val="2746054715"/>
                  </a:ext>
                </a:extLst>
              </a:tr>
              <a:tr h="464720">
                <a:tc>
                  <a:txBody>
                    <a:bodyPr/>
                    <a:lstStyle/>
                    <a:p>
                      <a:pPr algn="ctr"/>
                      <a:endParaRPr lang="hu-HU" sz="1800" dirty="0" smtClean="0">
                        <a:solidFill>
                          <a:schemeClr val="bg1"/>
                        </a:solidFill>
                      </a:endParaRPr>
                    </a:p>
                    <a:p>
                      <a:pPr algn="ctr"/>
                      <a:r>
                        <a:rPr lang="hu-HU" sz="1800" dirty="0" err="1" smtClean="0">
                          <a:solidFill>
                            <a:schemeClr val="bg1"/>
                          </a:solidFill>
                        </a:rPr>
                        <a:t>Workshop</a:t>
                      </a:r>
                      <a:r>
                        <a:rPr lang="hu-HU" sz="1800" dirty="0" smtClean="0">
                          <a:solidFill>
                            <a:schemeClr val="bg1"/>
                          </a:solidFill>
                        </a:rPr>
                        <a:t>, </a:t>
                      </a:r>
                      <a:r>
                        <a:rPr lang="hu-HU" sz="1800" dirty="0" err="1" smtClean="0">
                          <a:solidFill>
                            <a:schemeClr val="bg1"/>
                          </a:solidFill>
                        </a:rPr>
                        <a:t>study</a:t>
                      </a:r>
                      <a:r>
                        <a:rPr lang="hu-HU" sz="1800" dirty="0" smtClean="0">
                          <a:solidFill>
                            <a:schemeClr val="bg1"/>
                          </a:solidFill>
                        </a:rPr>
                        <a:t> </a:t>
                      </a:r>
                      <a:r>
                        <a:rPr lang="hu-HU" sz="1800" dirty="0" err="1" smtClean="0">
                          <a:solidFill>
                            <a:schemeClr val="bg1"/>
                          </a:solidFill>
                        </a:rPr>
                        <a:t>tours</a:t>
                      </a:r>
                      <a:r>
                        <a:rPr lang="hu-HU" sz="1800" dirty="0" smtClean="0">
                          <a:solidFill>
                            <a:schemeClr val="bg1"/>
                          </a:solidFill>
                        </a:rPr>
                        <a:t>, </a:t>
                      </a:r>
                      <a:r>
                        <a:rPr lang="hu-HU" sz="1800" dirty="0" err="1" smtClean="0">
                          <a:solidFill>
                            <a:schemeClr val="bg1"/>
                          </a:solidFill>
                        </a:rPr>
                        <a:t>conference</a:t>
                      </a:r>
                      <a:r>
                        <a:rPr lang="hu-HU" sz="1800" dirty="0" smtClean="0">
                          <a:solidFill>
                            <a:schemeClr val="bg1"/>
                          </a:solidFill>
                        </a:rPr>
                        <a:t> and </a:t>
                      </a:r>
                      <a:r>
                        <a:rPr lang="hu-HU" sz="1800" dirty="0" err="1" smtClean="0">
                          <a:solidFill>
                            <a:schemeClr val="bg1"/>
                          </a:solidFill>
                        </a:rPr>
                        <a:t>training</a:t>
                      </a:r>
                      <a:endParaRPr lang="hu-HU" sz="1800" dirty="0" smtClean="0">
                        <a:solidFill>
                          <a:schemeClr val="bg1"/>
                        </a:solidFill>
                      </a:endParaRPr>
                    </a:p>
                    <a:p>
                      <a:pPr algn="ctr"/>
                      <a:endParaRPr lang="hu-HU" sz="1800" dirty="0">
                        <a:solidFill>
                          <a:schemeClr val="bg1"/>
                        </a:solidFill>
                      </a:endParaRPr>
                    </a:p>
                  </a:txBody>
                  <a:tcPr>
                    <a:solidFill>
                      <a:schemeClr val="accent5"/>
                    </a:solidFill>
                  </a:tcPr>
                </a:tc>
                <a:extLst>
                  <a:ext uri="{0D108BD9-81ED-4DB2-BD59-A6C34878D82A}">
                    <a16:rowId xmlns="" xmlns:a16="http://schemas.microsoft.com/office/drawing/2014/main" val="4069363404"/>
                  </a:ext>
                </a:extLst>
              </a:tr>
              <a:tr h="635061">
                <a:tc>
                  <a:txBody>
                    <a:bodyPr/>
                    <a:lstStyle/>
                    <a:p>
                      <a:pPr marL="0" indent="0" algn="ctr">
                        <a:buFontTx/>
                        <a:buNone/>
                      </a:pPr>
                      <a:endParaRPr lang="hu-HU" sz="1800" dirty="0" smtClean="0">
                        <a:solidFill>
                          <a:schemeClr val="bg1"/>
                        </a:solidFill>
                      </a:endParaRPr>
                    </a:p>
                    <a:p>
                      <a:pPr marL="0" indent="0" algn="ctr">
                        <a:buFontTx/>
                        <a:buNone/>
                      </a:pPr>
                      <a:r>
                        <a:rPr lang="hu-HU" sz="1800" dirty="0" smtClean="0">
                          <a:solidFill>
                            <a:schemeClr val="bg1"/>
                          </a:solidFill>
                        </a:rPr>
                        <a:t>6 </a:t>
                      </a:r>
                      <a:r>
                        <a:rPr lang="hu-HU" sz="1800" dirty="0" err="1" smtClean="0">
                          <a:solidFill>
                            <a:schemeClr val="bg1"/>
                          </a:solidFill>
                        </a:rPr>
                        <a:t>workshops</a:t>
                      </a:r>
                      <a:r>
                        <a:rPr lang="hu-HU" sz="1800" baseline="0" dirty="0" smtClean="0">
                          <a:solidFill>
                            <a:schemeClr val="bg1"/>
                          </a:solidFill>
                        </a:rPr>
                        <a:t>/</a:t>
                      </a:r>
                      <a:r>
                        <a:rPr lang="hu-HU" sz="1800" baseline="0" dirty="0" err="1" smtClean="0">
                          <a:solidFill>
                            <a:schemeClr val="bg1"/>
                          </a:solidFill>
                        </a:rPr>
                        <a:t>year</a:t>
                      </a:r>
                      <a:r>
                        <a:rPr lang="hu-HU" sz="1800" baseline="0" dirty="0" smtClean="0">
                          <a:solidFill>
                            <a:schemeClr val="bg1"/>
                          </a:solidFill>
                        </a:rPr>
                        <a:t>, 4 </a:t>
                      </a:r>
                      <a:r>
                        <a:rPr lang="hu-HU" sz="1800" baseline="0" dirty="0" err="1" smtClean="0">
                          <a:solidFill>
                            <a:schemeClr val="bg1"/>
                          </a:solidFill>
                        </a:rPr>
                        <a:t>study</a:t>
                      </a:r>
                      <a:r>
                        <a:rPr lang="hu-HU" sz="1800" baseline="0" dirty="0" smtClean="0">
                          <a:solidFill>
                            <a:schemeClr val="bg1"/>
                          </a:solidFill>
                        </a:rPr>
                        <a:t> </a:t>
                      </a:r>
                      <a:r>
                        <a:rPr lang="hu-HU" sz="1800" baseline="0" dirty="0" err="1" smtClean="0">
                          <a:solidFill>
                            <a:schemeClr val="bg1"/>
                          </a:solidFill>
                        </a:rPr>
                        <a:t>tours</a:t>
                      </a:r>
                      <a:r>
                        <a:rPr lang="hu-HU" sz="1800" baseline="0" dirty="0" smtClean="0">
                          <a:solidFill>
                            <a:schemeClr val="bg1"/>
                          </a:solidFill>
                        </a:rPr>
                        <a:t>/</a:t>
                      </a:r>
                      <a:r>
                        <a:rPr lang="hu-HU" sz="1800" baseline="0" dirty="0" err="1" smtClean="0">
                          <a:solidFill>
                            <a:schemeClr val="bg1"/>
                          </a:solidFill>
                        </a:rPr>
                        <a:t>year</a:t>
                      </a:r>
                      <a:endParaRPr lang="hu-HU" sz="1800" baseline="0" dirty="0" smtClean="0">
                        <a:solidFill>
                          <a:schemeClr val="bg1"/>
                        </a:solidFill>
                      </a:endParaRPr>
                    </a:p>
                    <a:p>
                      <a:pPr marL="0" indent="0" algn="ctr">
                        <a:buFontTx/>
                        <a:buNone/>
                      </a:pPr>
                      <a:r>
                        <a:rPr lang="hu-HU" sz="1800" baseline="0" dirty="0" smtClean="0">
                          <a:solidFill>
                            <a:schemeClr val="bg1"/>
                          </a:solidFill>
                        </a:rPr>
                        <a:t>3 </a:t>
                      </a:r>
                      <a:r>
                        <a:rPr lang="hu-HU" sz="1800" baseline="0" dirty="0" err="1" smtClean="0">
                          <a:solidFill>
                            <a:schemeClr val="bg1"/>
                          </a:solidFill>
                        </a:rPr>
                        <a:t>international</a:t>
                      </a:r>
                      <a:r>
                        <a:rPr lang="hu-HU" sz="1800" baseline="0" dirty="0" smtClean="0">
                          <a:solidFill>
                            <a:schemeClr val="bg1"/>
                          </a:solidFill>
                        </a:rPr>
                        <a:t> </a:t>
                      </a:r>
                      <a:r>
                        <a:rPr lang="hu-HU" sz="1800" baseline="0" dirty="0" err="1" smtClean="0">
                          <a:solidFill>
                            <a:schemeClr val="bg1"/>
                          </a:solidFill>
                        </a:rPr>
                        <a:t>workshops</a:t>
                      </a:r>
                      <a:endParaRPr lang="hu-HU" sz="1800" baseline="0" dirty="0" smtClean="0">
                        <a:solidFill>
                          <a:schemeClr val="bg1"/>
                        </a:solidFill>
                      </a:endParaRPr>
                    </a:p>
                    <a:p>
                      <a:pPr marL="0" indent="0" algn="ctr">
                        <a:buFontTx/>
                        <a:buNone/>
                      </a:pPr>
                      <a:endParaRPr lang="hu-HU" sz="1800" dirty="0">
                        <a:solidFill>
                          <a:schemeClr val="bg1"/>
                        </a:solidFill>
                      </a:endParaRPr>
                    </a:p>
                  </a:txBody>
                  <a:tcPr>
                    <a:solidFill>
                      <a:schemeClr val="accent5"/>
                    </a:solidFill>
                  </a:tcPr>
                </a:tc>
                <a:extLst>
                  <a:ext uri="{0D108BD9-81ED-4DB2-BD59-A6C34878D82A}">
                    <a16:rowId xmlns="" xmlns:a16="http://schemas.microsoft.com/office/drawing/2014/main" val="352430530"/>
                  </a:ext>
                </a:extLst>
              </a:tr>
              <a:tr h="1026300">
                <a:tc>
                  <a:txBody>
                    <a:bodyPr/>
                    <a:lstStyle/>
                    <a:p>
                      <a:pPr algn="ctr"/>
                      <a:endParaRPr lang="hu-HU" sz="1800" dirty="0" smtClean="0">
                        <a:solidFill>
                          <a:schemeClr val="bg1"/>
                        </a:solidFill>
                      </a:endParaRPr>
                    </a:p>
                    <a:p>
                      <a:pPr algn="ctr"/>
                      <a:r>
                        <a:rPr lang="hu-HU" sz="1800" dirty="0" err="1" smtClean="0">
                          <a:solidFill>
                            <a:schemeClr val="bg1"/>
                          </a:solidFill>
                        </a:rPr>
                        <a:t>Dissemination</a:t>
                      </a:r>
                      <a:r>
                        <a:rPr lang="hu-HU" sz="1800" baseline="0" dirty="0" smtClean="0">
                          <a:solidFill>
                            <a:schemeClr val="bg1"/>
                          </a:solidFill>
                        </a:rPr>
                        <a:t> and </a:t>
                      </a:r>
                      <a:r>
                        <a:rPr lang="hu-HU" sz="1800" baseline="0" dirty="0" err="1" smtClean="0">
                          <a:solidFill>
                            <a:schemeClr val="bg1"/>
                          </a:solidFill>
                        </a:rPr>
                        <a:t>competency</a:t>
                      </a:r>
                      <a:r>
                        <a:rPr lang="hu-HU" sz="1800" baseline="0" dirty="0" smtClean="0">
                          <a:solidFill>
                            <a:schemeClr val="bg1"/>
                          </a:solidFill>
                        </a:rPr>
                        <a:t> </a:t>
                      </a:r>
                      <a:r>
                        <a:rPr lang="hu-HU" sz="1800" baseline="0" dirty="0" err="1" smtClean="0">
                          <a:solidFill>
                            <a:schemeClr val="bg1"/>
                          </a:solidFill>
                        </a:rPr>
                        <a:t>development</a:t>
                      </a:r>
                      <a:r>
                        <a:rPr lang="hu-HU" sz="1800" baseline="0" dirty="0" smtClean="0">
                          <a:solidFill>
                            <a:schemeClr val="bg1"/>
                          </a:solidFill>
                        </a:rPr>
                        <a:t> </a:t>
                      </a:r>
                      <a:r>
                        <a:rPr lang="hu-HU" sz="1800" baseline="0" dirty="0" err="1" smtClean="0">
                          <a:solidFill>
                            <a:schemeClr val="bg1"/>
                          </a:solidFill>
                        </a:rPr>
                        <a:t>training</a:t>
                      </a:r>
                      <a:r>
                        <a:rPr lang="hu-HU" sz="1800" baseline="0" dirty="0" smtClean="0">
                          <a:solidFill>
                            <a:schemeClr val="bg1"/>
                          </a:solidFill>
                        </a:rPr>
                        <a:t> </a:t>
                      </a:r>
                      <a:r>
                        <a:rPr lang="hu-HU" sz="1800" baseline="0" dirty="0" err="1" smtClean="0">
                          <a:solidFill>
                            <a:schemeClr val="bg1"/>
                          </a:solidFill>
                        </a:rPr>
                        <a:t>on</a:t>
                      </a:r>
                      <a:r>
                        <a:rPr lang="hu-HU" sz="1800" baseline="0" dirty="0" smtClean="0">
                          <a:solidFill>
                            <a:schemeClr val="bg1"/>
                          </a:solidFill>
                        </a:rPr>
                        <a:t> </a:t>
                      </a:r>
                      <a:r>
                        <a:rPr lang="hu-HU" sz="1800" baseline="0" dirty="0" err="1" smtClean="0">
                          <a:solidFill>
                            <a:schemeClr val="bg1"/>
                          </a:solidFill>
                        </a:rPr>
                        <a:t>international</a:t>
                      </a:r>
                      <a:r>
                        <a:rPr lang="hu-HU" sz="1800" baseline="0" dirty="0" smtClean="0">
                          <a:solidFill>
                            <a:schemeClr val="bg1"/>
                          </a:solidFill>
                        </a:rPr>
                        <a:t> </a:t>
                      </a:r>
                      <a:r>
                        <a:rPr lang="hu-HU" sz="1800" baseline="0" dirty="0" err="1" smtClean="0">
                          <a:solidFill>
                            <a:schemeClr val="bg1"/>
                          </a:solidFill>
                        </a:rPr>
                        <a:t>best</a:t>
                      </a:r>
                      <a:r>
                        <a:rPr lang="hu-HU" sz="1800" baseline="0" dirty="0" smtClean="0">
                          <a:solidFill>
                            <a:schemeClr val="bg1"/>
                          </a:solidFill>
                        </a:rPr>
                        <a:t> </a:t>
                      </a:r>
                      <a:r>
                        <a:rPr lang="hu-HU" sz="1800" baseline="0" dirty="0" err="1" smtClean="0">
                          <a:solidFill>
                            <a:schemeClr val="bg1"/>
                          </a:solidFill>
                        </a:rPr>
                        <a:t>practices</a:t>
                      </a:r>
                      <a:r>
                        <a:rPr lang="hu-HU" sz="1800" baseline="0" dirty="0" smtClean="0">
                          <a:solidFill>
                            <a:schemeClr val="bg1"/>
                          </a:solidFill>
                        </a:rPr>
                        <a:t> </a:t>
                      </a:r>
                      <a:r>
                        <a:rPr lang="hu-HU" sz="1800" baseline="0" dirty="0" err="1" smtClean="0">
                          <a:solidFill>
                            <a:schemeClr val="bg1"/>
                          </a:solidFill>
                        </a:rPr>
                        <a:t>for</a:t>
                      </a:r>
                      <a:r>
                        <a:rPr lang="hu-HU" sz="1800" baseline="0" dirty="0" smtClean="0">
                          <a:solidFill>
                            <a:schemeClr val="bg1"/>
                          </a:solidFill>
                        </a:rPr>
                        <a:t> </a:t>
                      </a:r>
                      <a:r>
                        <a:rPr lang="hu-HU" sz="1800" baseline="0" dirty="0" err="1" smtClean="0">
                          <a:solidFill>
                            <a:schemeClr val="bg1"/>
                          </a:solidFill>
                        </a:rPr>
                        <a:t>Hungarian</a:t>
                      </a:r>
                      <a:r>
                        <a:rPr lang="hu-HU" sz="1800" baseline="0" dirty="0" smtClean="0">
                          <a:solidFill>
                            <a:schemeClr val="bg1"/>
                          </a:solidFill>
                        </a:rPr>
                        <a:t> </a:t>
                      </a:r>
                      <a:r>
                        <a:rPr lang="hu-HU" sz="1800" baseline="0" dirty="0" err="1" smtClean="0">
                          <a:solidFill>
                            <a:schemeClr val="bg1"/>
                          </a:solidFill>
                        </a:rPr>
                        <a:t>professionals</a:t>
                      </a:r>
                      <a:r>
                        <a:rPr lang="hu-HU" sz="1800" baseline="0" dirty="0" smtClean="0">
                          <a:solidFill>
                            <a:schemeClr val="bg1"/>
                          </a:solidFill>
                        </a:rPr>
                        <a:t>. </a:t>
                      </a:r>
                      <a:endParaRPr lang="hu-HU" sz="1800" dirty="0">
                        <a:solidFill>
                          <a:schemeClr val="bg1"/>
                        </a:solidFill>
                      </a:endParaRPr>
                    </a:p>
                  </a:txBody>
                  <a:tcPr>
                    <a:solidFill>
                      <a:schemeClr val="accent5"/>
                    </a:solidFill>
                  </a:tcPr>
                </a:tc>
                <a:extLst>
                  <a:ext uri="{0D108BD9-81ED-4DB2-BD59-A6C34878D82A}">
                    <a16:rowId xmlns="" xmlns:a16="http://schemas.microsoft.com/office/drawing/2014/main" val="2077373664"/>
                  </a:ext>
                </a:extLst>
              </a:tr>
            </a:tbl>
          </a:graphicData>
        </a:graphic>
      </p:graphicFrame>
      <p:sp>
        <p:nvSpPr>
          <p:cNvPr id="3" name="Téglalap 2"/>
          <p:cNvSpPr/>
          <p:nvPr/>
        </p:nvSpPr>
        <p:spPr>
          <a:xfrm>
            <a:off x="539552" y="1340768"/>
            <a:ext cx="1095172" cy="369332"/>
          </a:xfrm>
          <a:prstGeom prst="rect">
            <a:avLst/>
          </a:prstGeom>
        </p:spPr>
        <p:txBody>
          <a:bodyPr wrap="none">
            <a:spAutoFit/>
          </a:bodyPr>
          <a:lstStyle/>
          <a:p>
            <a:r>
              <a:rPr lang="hu-HU" dirty="0" err="1"/>
              <a:t>Activities</a:t>
            </a:r>
            <a:endParaRPr lang="hu-HU" dirty="0"/>
          </a:p>
        </p:txBody>
      </p:sp>
    </p:spTree>
    <p:extLst>
      <p:ext uri="{BB962C8B-B14F-4D97-AF65-F5344CB8AC3E}">
        <p14:creationId xmlns:p14="http://schemas.microsoft.com/office/powerpoint/2010/main" val="3160807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0" y="260648"/>
            <a:ext cx="9144000" cy="864096"/>
          </a:xfrm>
        </p:spPr>
        <p:txBody>
          <a:bodyPr>
            <a:normAutofit/>
          </a:bodyPr>
          <a:lstStyle/>
          <a:p>
            <a:pPr algn="ctr"/>
            <a:r>
              <a:rPr lang="hu-HU" dirty="0"/>
              <a:t>EFOP-5.2.2-17-2017-00057</a:t>
            </a:r>
          </a:p>
        </p:txBody>
      </p:sp>
      <p:graphicFrame>
        <p:nvGraphicFramePr>
          <p:cNvPr id="2" name="Táblázat 1">
            <a:extLst>
              <a:ext uri="{FF2B5EF4-FFF2-40B4-BE49-F238E27FC236}">
                <a16:creationId xmlns="" xmlns:a16="http://schemas.microsoft.com/office/drawing/2014/main" id="{8E967171-0FE2-4018-8AA5-512ACCE71FA4}"/>
              </a:ext>
            </a:extLst>
          </p:cNvPr>
          <p:cNvGraphicFramePr>
            <a:graphicFrameLocks noGrp="1"/>
          </p:cNvGraphicFramePr>
          <p:nvPr>
            <p:extLst>
              <p:ext uri="{D42A27DB-BD31-4B8C-83A1-F6EECF244321}">
                <p14:modId xmlns:p14="http://schemas.microsoft.com/office/powerpoint/2010/main" val="40983795"/>
              </p:ext>
            </p:extLst>
          </p:nvPr>
        </p:nvGraphicFramePr>
        <p:xfrm>
          <a:off x="1619672" y="2276872"/>
          <a:ext cx="5616624" cy="2603728"/>
        </p:xfrm>
        <a:graphic>
          <a:graphicData uri="http://schemas.openxmlformats.org/drawingml/2006/table">
            <a:tbl>
              <a:tblPr firstRow="1" bandRow="1">
                <a:tableStyleId>{5940675A-B579-460E-94D1-54222C63F5DA}</a:tableStyleId>
              </a:tblPr>
              <a:tblGrid>
                <a:gridCol w="5616624">
                  <a:extLst>
                    <a:ext uri="{9D8B030D-6E8A-4147-A177-3AD203B41FA5}">
                      <a16:colId xmlns="" xmlns:a16="http://schemas.microsoft.com/office/drawing/2014/main" val="2675771929"/>
                    </a:ext>
                  </a:extLst>
                </a:gridCol>
              </a:tblGrid>
              <a:tr h="792088">
                <a:tc>
                  <a:txBody>
                    <a:bodyPr/>
                    <a:lstStyle/>
                    <a:p>
                      <a:r>
                        <a:rPr lang="hu-HU" sz="1800" dirty="0" err="1" smtClean="0">
                          <a:solidFill>
                            <a:schemeClr val="bg1"/>
                          </a:solidFill>
                        </a:rPr>
                        <a:t>Methodological</a:t>
                      </a:r>
                      <a:r>
                        <a:rPr lang="hu-HU" sz="1800" baseline="0" dirty="0" smtClean="0">
                          <a:solidFill>
                            <a:schemeClr val="bg1"/>
                          </a:solidFill>
                        </a:rPr>
                        <a:t>  </a:t>
                      </a:r>
                      <a:r>
                        <a:rPr lang="hu-HU" sz="1800" baseline="0" dirty="0" err="1" smtClean="0">
                          <a:solidFill>
                            <a:schemeClr val="bg1"/>
                          </a:solidFill>
                        </a:rPr>
                        <a:t>summary</a:t>
                      </a:r>
                      <a:r>
                        <a:rPr lang="hu-HU" sz="1800" baseline="0" dirty="0" smtClean="0">
                          <a:solidFill>
                            <a:schemeClr val="bg1"/>
                          </a:solidFill>
                        </a:rPr>
                        <a:t> and </a:t>
                      </a:r>
                      <a:r>
                        <a:rPr lang="hu-HU" sz="1800" baseline="0" dirty="0" err="1" smtClean="0">
                          <a:solidFill>
                            <a:schemeClr val="bg1"/>
                          </a:solidFill>
                        </a:rPr>
                        <a:t>professional</a:t>
                      </a:r>
                      <a:r>
                        <a:rPr lang="hu-HU" sz="1800" baseline="0" dirty="0" smtClean="0">
                          <a:solidFill>
                            <a:schemeClr val="bg1"/>
                          </a:solidFill>
                        </a:rPr>
                        <a:t> </a:t>
                      </a:r>
                      <a:r>
                        <a:rPr lang="hu-HU" sz="1800" baseline="0" dirty="0" err="1" smtClean="0">
                          <a:solidFill>
                            <a:schemeClr val="bg1"/>
                          </a:solidFill>
                        </a:rPr>
                        <a:t>study</a:t>
                      </a:r>
                      <a:r>
                        <a:rPr lang="hu-HU" sz="1800" baseline="0" dirty="0" smtClean="0">
                          <a:solidFill>
                            <a:schemeClr val="bg1"/>
                          </a:solidFill>
                        </a:rPr>
                        <a:t> </a:t>
                      </a:r>
                      <a:r>
                        <a:rPr lang="hu-HU" sz="1800" baseline="0" dirty="0" err="1" smtClean="0">
                          <a:solidFill>
                            <a:schemeClr val="bg1"/>
                          </a:solidFill>
                        </a:rPr>
                        <a:t>with</a:t>
                      </a:r>
                      <a:r>
                        <a:rPr lang="hu-HU" sz="1800" baseline="0" dirty="0" smtClean="0">
                          <a:solidFill>
                            <a:schemeClr val="bg1"/>
                          </a:solidFill>
                        </a:rPr>
                        <a:t> </a:t>
                      </a:r>
                      <a:r>
                        <a:rPr lang="hu-HU" sz="1800" baseline="0" dirty="0" err="1" smtClean="0">
                          <a:solidFill>
                            <a:schemeClr val="bg1"/>
                          </a:solidFill>
                        </a:rPr>
                        <a:t>recommendations</a:t>
                      </a:r>
                      <a:r>
                        <a:rPr lang="hu-HU" sz="1800" baseline="0" dirty="0" smtClean="0">
                          <a:solidFill>
                            <a:schemeClr val="bg1"/>
                          </a:solidFill>
                        </a:rPr>
                        <a:t> </a:t>
                      </a:r>
                      <a:r>
                        <a:rPr lang="hu-HU" sz="1800" dirty="0" smtClean="0">
                          <a:solidFill>
                            <a:schemeClr val="bg1"/>
                          </a:solidFill>
                        </a:rPr>
                        <a:t>(120.000 </a:t>
                      </a:r>
                      <a:r>
                        <a:rPr lang="hu-HU" sz="1800" dirty="0" err="1" smtClean="0">
                          <a:solidFill>
                            <a:schemeClr val="bg1"/>
                          </a:solidFill>
                        </a:rPr>
                        <a:t>chars</a:t>
                      </a:r>
                      <a:r>
                        <a:rPr lang="hu-HU" sz="1800" dirty="0" smtClean="0">
                          <a:solidFill>
                            <a:schemeClr val="bg1"/>
                          </a:solidFill>
                        </a:rPr>
                        <a:t>)</a:t>
                      </a:r>
                      <a:endParaRPr lang="hu-HU" sz="1800" dirty="0">
                        <a:solidFill>
                          <a:schemeClr val="bg1"/>
                        </a:solidFill>
                      </a:endParaRPr>
                    </a:p>
                  </a:txBody>
                  <a:tcPr>
                    <a:solidFill>
                      <a:schemeClr val="accent5"/>
                    </a:solidFill>
                  </a:tcPr>
                </a:tc>
                <a:extLst>
                  <a:ext uri="{0D108BD9-81ED-4DB2-BD59-A6C34878D82A}">
                    <a16:rowId xmlns="" xmlns:a16="http://schemas.microsoft.com/office/drawing/2014/main" val="2746054715"/>
                  </a:ext>
                </a:extLst>
              </a:tr>
              <a:tr h="531480">
                <a:tc>
                  <a:txBody>
                    <a:bodyPr/>
                    <a:lstStyle/>
                    <a:p>
                      <a:r>
                        <a:rPr lang="hu-HU" sz="1800" dirty="0" err="1" smtClean="0">
                          <a:solidFill>
                            <a:schemeClr val="bg1"/>
                          </a:solidFill>
                        </a:rPr>
                        <a:t>Final</a:t>
                      </a:r>
                      <a:r>
                        <a:rPr lang="hu-HU" sz="1800" dirty="0" smtClean="0">
                          <a:solidFill>
                            <a:schemeClr val="bg1"/>
                          </a:solidFill>
                        </a:rPr>
                        <a:t> </a:t>
                      </a:r>
                      <a:r>
                        <a:rPr lang="hu-HU" sz="1800" dirty="0" err="1" smtClean="0">
                          <a:solidFill>
                            <a:schemeClr val="bg1"/>
                          </a:solidFill>
                        </a:rPr>
                        <a:t>report</a:t>
                      </a:r>
                      <a:r>
                        <a:rPr lang="hu-HU" sz="1800" baseline="0" dirty="0" smtClean="0">
                          <a:solidFill>
                            <a:schemeClr val="bg1"/>
                          </a:solidFill>
                        </a:rPr>
                        <a:t> </a:t>
                      </a:r>
                      <a:r>
                        <a:rPr lang="hu-HU" sz="1800" baseline="0" dirty="0" err="1" smtClean="0">
                          <a:solidFill>
                            <a:schemeClr val="bg1"/>
                          </a:solidFill>
                        </a:rPr>
                        <a:t>on</a:t>
                      </a:r>
                      <a:r>
                        <a:rPr lang="hu-HU" sz="1800" baseline="0" dirty="0" smtClean="0">
                          <a:solidFill>
                            <a:schemeClr val="bg1"/>
                          </a:solidFill>
                        </a:rPr>
                        <a:t> </a:t>
                      </a:r>
                      <a:r>
                        <a:rPr lang="hu-HU" sz="1800" baseline="0" dirty="0" err="1" smtClean="0">
                          <a:solidFill>
                            <a:schemeClr val="bg1"/>
                          </a:solidFill>
                        </a:rPr>
                        <a:t>research</a:t>
                      </a:r>
                      <a:r>
                        <a:rPr lang="hu-HU" sz="1800" baseline="0" dirty="0" smtClean="0">
                          <a:solidFill>
                            <a:schemeClr val="bg1"/>
                          </a:solidFill>
                        </a:rPr>
                        <a:t> </a:t>
                      </a:r>
                      <a:r>
                        <a:rPr lang="hu-HU" sz="1800" dirty="0" smtClean="0">
                          <a:solidFill>
                            <a:schemeClr val="bg1"/>
                          </a:solidFill>
                        </a:rPr>
                        <a:t>(on-line </a:t>
                      </a:r>
                      <a:r>
                        <a:rPr lang="hu-HU" sz="1800" dirty="0" err="1" smtClean="0">
                          <a:solidFill>
                            <a:schemeClr val="bg1"/>
                          </a:solidFill>
                        </a:rPr>
                        <a:t>publication</a:t>
                      </a:r>
                      <a:r>
                        <a:rPr lang="hu-HU" sz="1800" dirty="0" smtClean="0">
                          <a:solidFill>
                            <a:schemeClr val="bg1"/>
                          </a:solidFill>
                        </a:rPr>
                        <a:t>) </a:t>
                      </a:r>
                      <a:r>
                        <a:rPr lang="hu-HU" sz="1800" dirty="0">
                          <a:solidFill>
                            <a:schemeClr val="bg1"/>
                          </a:solidFill>
                        </a:rPr>
                        <a:t>120.000 </a:t>
                      </a:r>
                      <a:r>
                        <a:rPr lang="hu-HU" sz="1800" dirty="0" err="1" smtClean="0">
                          <a:solidFill>
                            <a:schemeClr val="bg1"/>
                          </a:solidFill>
                        </a:rPr>
                        <a:t>chars</a:t>
                      </a:r>
                      <a:endParaRPr lang="hu-HU" sz="1800" dirty="0">
                        <a:solidFill>
                          <a:schemeClr val="bg1"/>
                        </a:solidFill>
                      </a:endParaRPr>
                    </a:p>
                  </a:txBody>
                  <a:tcPr>
                    <a:solidFill>
                      <a:schemeClr val="accent5"/>
                    </a:solidFill>
                  </a:tcPr>
                </a:tc>
                <a:extLst>
                  <a:ext uri="{0D108BD9-81ED-4DB2-BD59-A6C34878D82A}">
                    <a16:rowId xmlns="" xmlns:a16="http://schemas.microsoft.com/office/drawing/2014/main" val="352430530"/>
                  </a:ext>
                </a:extLst>
              </a:tr>
              <a:tr h="531480">
                <a:tc>
                  <a:txBody>
                    <a:bodyPr/>
                    <a:lstStyle/>
                    <a:p>
                      <a:r>
                        <a:rPr lang="hu-HU" sz="1800" dirty="0" err="1" smtClean="0">
                          <a:solidFill>
                            <a:schemeClr val="bg1"/>
                          </a:solidFill>
                        </a:rPr>
                        <a:t>Translation</a:t>
                      </a:r>
                      <a:r>
                        <a:rPr lang="hu-HU" sz="1800" dirty="0" smtClean="0">
                          <a:solidFill>
                            <a:schemeClr val="bg1"/>
                          </a:solidFill>
                        </a:rPr>
                        <a:t> of </a:t>
                      </a:r>
                      <a:r>
                        <a:rPr lang="hu-HU" sz="1800" dirty="0" err="1" smtClean="0">
                          <a:solidFill>
                            <a:schemeClr val="bg1"/>
                          </a:solidFill>
                        </a:rPr>
                        <a:t>professional</a:t>
                      </a:r>
                      <a:r>
                        <a:rPr lang="hu-HU" sz="1800" baseline="0" dirty="0" smtClean="0">
                          <a:solidFill>
                            <a:schemeClr val="bg1"/>
                          </a:solidFill>
                        </a:rPr>
                        <a:t> </a:t>
                      </a:r>
                      <a:r>
                        <a:rPr lang="hu-HU" sz="1800" baseline="0" dirty="0" err="1" smtClean="0">
                          <a:solidFill>
                            <a:schemeClr val="bg1"/>
                          </a:solidFill>
                        </a:rPr>
                        <a:t>recommendations</a:t>
                      </a:r>
                      <a:r>
                        <a:rPr lang="hu-HU" sz="1800" baseline="0" dirty="0" smtClean="0">
                          <a:solidFill>
                            <a:schemeClr val="bg1"/>
                          </a:solidFill>
                        </a:rPr>
                        <a:t> </a:t>
                      </a:r>
                      <a:r>
                        <a:rPr lang="hu-HU" sz="1800" baseline="0" dirty="0" err="1" smtClean="0">
                          <a:solidFill>
                            <a:schemeClr val="bg1"/>
                          </a:solidFill>
                        </a:rPr>
                        <a:t>to</a:t>
                      </a:r>
                      <a:r>
                        <a:rPr lang="hu-HU" sz="1800" baseline="0" dirty="0" smtClean="0">
                          <a:solidFill>
                            <a:schemeClr val="bg1"/>
                          </a:solidFill>
                        </a:rPr>
                        <a:t> </a:t>
                      </a:r>
                      <a:r>
                        <a:rPr lang="hu-HU" sz="1800" baseline="0" dirty="0" err="1" smtClean="0">
                          <a:solidFill>
                            <a:schemeClr val="bg1"/>
                          </a:solidFill>
                        </a:rPr>
                        <a:t>the</a:t>
                      </a:r>
                      <a:r>
                        <a:rPr lang="hu-HU" sz="1800" baseline="0" dirty="0" smtClean="0">
                          <a:solidFill>
                            <a:schemeClr val="bg1"/>
                          </a:solidFill>
                        </a:rPr>
                        <a:t> </a:t>
                      </a:r>
                      <a:r>
                        <a:rPr lang="hu-HU" sz="1800" baseline="0" dirty="0" err="1" smtClean="0">
                          <a:solidFill>
                            <a:schemeClr val="bg1"/>
                          </a:solidFill>
                        </a:rPr>
                        <a:t>languages</a:t>
                      </a:r>
                      <a:r>
                        <a:rPr lang="hu-HU" sz="1800" baseline="0" dirty="0" smtClean="0">
                          <a:solidFill>
                            <a:schemeClr val="bg1"/>
                          </a:solidFill>
                        </a:rPr>
                        <a:t> </a:t>
                      </a:r>
                      <a:r>
                        <a:rPr lang="hu-HU" sz="1800" baseline="0" dirty="0" err="1" smtClean="0">
                          <a:solidFill>
                            <a:schemeClr val="bg1"/>
                          </a:solidFill>
                        </a:rPr>
                        <a:t>of</a:t>
                      </a:r>
                      <a:r>
                        <a:rPr lang="hu-HU" sz="1800" baseline="0" dirty="0" smtClean="0">
                          <a:solidFill>
                            <a:schemeClr val="bg1"/>
                          </a:solidFill>
                        </a:rPr>
                        <a:t> partner </a:t>
                      </a:r>
                      <a:r>
                        <a:rPr lang="hu-HU" sz="1800" baseline="0" dirty="0" err="1" smtClean="0">
                          <a:solidFill>
                            <a:schemeClr val="bg1"/>
                          </a:solidFill>
                        </a:rPr>
                        <a:t>countries</a:t>
                      </a:r>
                      <a:r>
                        <a:rPr lang="hu-HU" sz="1800" baseline="0" dirty="0" smtClean="0">
                          <a:solidFill>
                            <a:schemeClr val="bg1"/>
                          </a:solidFill>
                        </a:rPr>
                        <a:t>.</a:t>
                      </a:r>
                      <a:endParaRPr lang="hu-HU" sz="1800" dirty="0">
                        <a:solidFill>
                          <a:schemeClr val="bg1"/>
                        </a:solidFill>
                      </a:endParaRPr>
                    </a:p>
                  </a:txBody>
                  <a:tcPr>
                    <a:solidFill>
                      <a:schemeClr val="accent5"/>
                    </a:solidFill>
                  </a:tcPr>
                </a:tc>
              </a:tr>
              <a:tr h="531480">
                <a:tc>
                  <a:txBody>
                    <a:bodyPr/>
                    <a:lstStyle/>
                    <a:p>
                      <a:r>
                        <a:rPr lang="hu-HU" sz="1800" dirty="0" err="1" smtClean="0">
                          <a:solidFill>
                            <a:schemeClr val="bg1"/>
                          </a:solidFill>
                        </a:rPr>
                        <a:t>Website</a:t>
                      </a:r>
                      <a:r>
                        <a:rPr lang="hu-HU" sz="1800" dirty="0" smtClean="0">
                          <a:solidFill>
                            <a:schemeClr val="bg1"/>
                          </a:solidFill>
                        </a:rPr>
                        <a:t> </a:t>
                      </a:r>
                      <a:r>
                        <a:rPr lang="hu-HU" sz="1800" dirty="0" err="1" smtClean="0">
                          <a:solidFill>
                            <a:schemeClr val="bg1"/>
                          </a:solidFill>
                        </a:rPr>
                        <a:t>development</a:t>
                      </a:r>
                      <a:endParaRPr lang="hu-HU" sz="1800" dirty="0">
                        <a:solidFill>
                          <a:schemeClr val="bg1"/>
                        </a:solidFill>
                      </a:endParaRPr>
                    </a:p>
                  </a:txBody>
                  <a:tcPr>
                    <a:solidFill>
                      <a:schemeClr val="accent5"/>
                    </a:solidFill>
                  </a:tcPr>
                </a:tc>
              </a:tr>
            </a:tbl>
          </a:graphicData>
        </a:graphic>
      </p:graphicFrame>
      <p:sp>
        <p:nvSpPr>
          <p:cNvPr id="5" name="Téglalap 4"/>
          <p:cNvSpPr/>
          <p:nvPr/>
        </p:nvSpPr>
        <p:spPr>
          <a:xfrm>
            <a:off x="573733" y="1525434"/>
            <a:ext cx="1210588" cy="369332"/>
          </a:xfrm>
          <a:prstGeom prst="rect">
            <a:avLst/>
          </a:prstGeom>
        </p:spPr>
        <p:txBody>
          <a:bodyPr wrap="none">
            <a:spAutoFit/>
          </a:bodyPr>
          <a:lstStyle/>
          <a:p>
            <a:r>
              <a:rPr lang="hu-HU" b="1" dirty="0" err="1"/>
              <a:t>Activities</a:t>
            </a:r>
            <a:endParaRPr lang="hu-HU" b="1" dirty="0"/>
          </a:p>
        </p:txBody>
      </p:sp>
    </p:spTree>
    <p:extLst>
      <p:ext uri="{BB962C8B-B14F-4D97-AF65-F5344CB8AC3E}">
        <p14:creationId xmlns:p14="http://schemas.microsoft.com/office/powerpoint/2010/main" val="1188733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 helye 2"/>
          <p:cNvSpPr>
            <a:spLocks noGrp="1"/>
          </p:cNvSpPr>
          <p:nvPr>
            <p:ph type="body" sz="half" idx="2"/>
          </p:nvPr>
        </p:nvSpPr>
        <p:spPr>
          <a:xfrm>
            <a:off x="251520" y="1623740"/>
            <a:ext cx="8640960" cy="4901604"/>
          </a:xfrm>
        </p:spPr>
        <p:txBody>
          <a:bodyPr>
            <a:noAutofit/>
          </a:bodyPr>
          <a:lstStyle/>
          <a:p>
            <a:r>
              <a:rPr lang="hu-HU" sz="2000" b="1" dirty="0" smtClean="0"/>
              <a:t>INDICATORS</a:t>
            </a:r>
            <a:endParaRPr lang="hu-HU" sz="2000" b="1" dirty="0"/>
          </a:p>
          <a:p>
            <a:endParaRPr lang="hu-HU" sz="2000" b="1" dirty="0"/>
          </a:p>
          <a:p>
            <a:endParaRPr lang="hu-HU" sz="2000" b="1" dirty="0"/>
          </a:p>
          <a:p>
            <a:endParaRPr lang="hu-HU" sz="2000" b="1" dirty="0"/>
          </a:p>
          <a:p>
            <a:endParaRPr lang="hu-HU" sz="2000" b="1" dirty="0"/>
          </a:p>
          <a:p>
            <a:endParaRPr lang="hu-HU" sz="2000" b="1" dirty="0"/>
          </a:p>
          <a:p>
            <a:endParaRPr lang="hu-HU" sz="2000" b="1" dirty="0"/>
          </a:p>
          <a:p>
            <a:endParaRPr lang="hu-HU" sz="2000" b="1" dirty="0"/>
          </a:p>
          <a:p>
            <a:endParaRPr lang="hu-HU" sz="2000" b="1" dirty="0"/>
          </a:p>
          <a:p>
            <a:endParaRPr lang="hu-HU" sz="1600" dirty="0"/>
          </a:p>
          <a:p>
            <a:pPr algn="just"/>
            <a:r>
              <a:rPr lang="hu-HU" sz="1600" dirty="0" smtClean="0">
                <a:sym typeface="Symbol"/>
              </a:rPr>
              <a:t> </a:t>
            </a:r>
            <a:r>
              <a:rPr lang="en-US" sz="1600" dirty="0" smtClean="0"/>
              <a:t>Six </a:t>
            </a:r>
            <a:r>
              <a:rPr lang="en-US" sz="1600" dirty="0"/>
              <a:t>months after the end of the </a:t>
            </a:r>
            <a:r>
              <a:rPr lang="en-US" sz="1600" dirty="0" smtClean="0"/>
              <a:t>program</a:t>
            </a:r>
            <a:r>
              <a:rPr lang="hu-HU" sz="1600" dirty="0" smtClean="0"/>
              <a:t> th</a:t>
            </a:r>
            <a:r>
              <a:rPr lang="en-US" sz="1600" dirty="0" smtClean="0"/>
              <a:t>e </a:t>
            </a:r>
            <a:r>
              <a:rPr lang="en-US" sz="1600" dirty="0"/>
              <a:t>active nature of the </a:t>
            </a:r>
            <a:r>
              <a:rPr lang="en-US" sz="1600" dirty="0" smtClean="0"/>
              <a:t>co-operation</a:t>
            </a:r>
            <a:r>
              <a:rPr lang="hu-HU" sz="1600" dirty="0" smtClean="0"/>
              <a:t> </a:t>
            </a:r>
            <a:r>
              <a:rPr lang="hu-HU" sz="1600" dirty="0" err="1" smtClean="0"/>
              <a:t>in</a:t>
            </a:r>
            <a:r>
              <a:rPr lang="hu-HU" sz="1600" dirty="0" smtClean="0"/>
              <a:t> </a:t>
            </a:r>
            <a:r>
              <a:rPr lang="hu-HU" sz="1600" dirty="0" err="1" smtClean="0"/>
              <a:t>needed</a:t>
            </a:r>
            <a:r>
              <a:rPr lang="hu-HU" sz="1600" dirty="0" smtClean="0"/>
              <a:t> </a:t>
            </a:r>
            <a:r>
              <a:rPr lang="hu-HU" sz="1600" dirty="0" err="1" smtClean="0"/>
              <a:t>to</a:t>
            </a:r>
            <a:r>
              <a:rPr lang="hu-HU" sz="1600" dirty="0" smtClean="0"/>
              <a:t> be </a:t>
            </a:r>
            <a:r>
              <a:rPr lang="en-US" sz="1600" dirty="0" smtClean="0"/>
              <a:t>justified</a:t>
            </a:r>
            <a:r>
              <a:rPr lang="hu-HU" sz="1600" dirty="0" smtClean="0"/>
              <a:t> </a:t>
            </a:r>
            <a:r>
              <a:rPr lang="hu-HU" sz="1600" dirty="0" err="1" smtClean="0"/>
              <a:t>e.g</a:t>
            </a:r>
            <a:r>
              <a:rPr lang="hu-HU" sz="1600" dirty="0" smtClean="0"/>
              <a:t>.</a:t>
            </a:r>
            <a:r>
              <a:rPr lang="en-US" sz="1600" dirty="0" smtClean="0"/>
              <a:t> </a:t>
            </a:r>
            <a:r>
              <a:rPr lang="en-US" sz="1600" dirty="0"/>
              <a:t>in the form of a joint working </a:t>
            </a:r>
            <a:r>
              <a:rPr lang="en-US" sz="1600" dirty="0" smtClean="0"/>
              <a:t>plan.</a:t>
            </a:r>
            <a:endParaRPr lang="hu-HU" sz="1800" dirty="0"/>
          </a:p>
        </p:txBody>
      </p:sp>
      <p:sp>
        <p:nvSpPr>
          <p:cNvPr id="4" name="Cím 3"/>
          <p:cNvSpPr>
            <a:spLocks noGrp="1"/>
          </p:cNvSpPr>
          <p:nvPr>
            <p:ph type="title"/>
          </p:nvPr>
        </p:nvSpPr>
        <p:spPr>
          <a:xfrm>
            <a:off x="0" y="260648"/>
            <a:ext cx="9144000" cy="864096"/>
          </a:xfrm>
        </p:spPr>
        <p:txBody>
          <a:bodyPr>
            <a:normAutofit/>
          </a:bodyPr>
          <a:lstStyle/>
          <a:p>
            <a:pPr algn="ctr"/>
            <a:r>
              <a:rPr lang="hu-HU" dirty="0"/>
              <a:t>EFOP-5.2.2-17-2017-00057</a:t>
            </a:r>
          </a:p>
        </p:txBody>
      </p:sp>
      <p:graphicFrame>
        <p:nvGraphicFramePr>
          <p:cNvPr id="2" name="Táblázat 1">
            <a:extLst>
              <a:ext uri="{FF2B5EF4-FFF2-40B4-BE49-F238E27FC236}">
                <a16:creationId xmlns="" xmlns:a16="http://schemas.microsoft.com/office/drawing/2014/main" id="{8E967171-0FE2-4018-8AA5-512ACCE71FA4}"/>
              </a:ext>
            </a:extLst>
          </p:cNvPr>
          <p:cNvGraphicFramePr>
            <a:graphicFrameLocks noGrp="1"/>
          </p:cNvGraphicFramePr>
          <p:nvPr>
            <p:extLst>
              <p:ext uri="{D42A27DB-BD31-4B8C-83A1-F6EECF244321}">
                <p14:modId xmlns:p14="http://schemas.microsoft.com/office/powerpoint/2010/main" val="962991430"/>
              </p:ext>
            </p:extLst>
          </p:nvPr>
        </p:nvGraphicFramePr>
        <p:xfrm>
          <a:off x="185853" y="2183798"/>
          <a:ext cx="8712967" cy="2682910"/>
        </p:xfrm>
        <a:graphic>
          <a:graphicData uri="http://schemas.openxmlformats.org/drawingml/2006/table">
            <a:tbl>
              <a:tblPr firstRow="1" bandRow="1">
                <a:tableStyleId>{5940675A-B579-460E-94D1-54222C63F5DA}</a:tableStyleId>
              </a:tblPr>
              <a:tblGrid>
                <a:gridCol w="4098115">
                  <a:extLst>
                    <a:ext uri="{9D8B030D-6E8A-4147-A177-3AD203B41FA5}">
                      <a16:colId xmlns="" xmlns:a16="http://schemas.microsoft.com/office/drawing/2014/main" val="356914342"/>
                    </a:ext>
                  </a:extLst>
                </a:gridCol>
                <a:gridCol w="2376264">
                  <a:extLst>
                    <a:ext uri="{9D8B030D-6E8A-4147-A177-3AD203B41FA5}">
                      <a16:colId xmlns="" xmlns:a16="http://schemas.microsoft.com/office/drawing/2014/main" val="2675771929"/>
                    </a:ext>
                  </a:extLst>
                </a:gridCol>
                <a:gridCol w="2238588">
                  <a:extLst>
                    <a:ext uri="{9D8B030D-6E8A-4147-A177-3AD203B41FA5}">
                      <a16:colId xmlns="" xmlns:a16="http://schemas.microsoft.com/office/drawing/2014/main" val="2563245533"/>
                    </a:ext>
                  </a:extLst>
                </a:gridCol>
              </a:tblGrid>
              <a:tr h="864096">
                <a:tc>
                  <a:txBody>
                    <a:bodyPr/>
                    <a:lstStyle/>
                    <a:p>
                      <a:pPr algn="ctr"/>
                      <a:endParaRPr lang="hu-HU" sz="1500" dirty="0">
                        <a:solidFill>
                          <a:schemeClr val="tx1"/>
                        </a:solidFill>
                      </a:endParaRPr>
                    </a:p>
                    <a:p>
                      <a:pPr algn="ctr"/>
                      <a:r>
                        <a:rPr lang="hu-HU" sz="1500" dirty="0" err="1" smtClean="0">
                          <a:solidFill>
                            <a:schemeClr val="tx1"/>
                          </a:solidFill>
                        </a:rPr>
                        <a:t>Indicators</a:t>
                      </a:r>
                      <a:endParaRPr lang="hu-HU" sz="1500" dirty="0">
                        <a:solidFill>
                          <a:schemeClr val="tx1"/>
                        </a:solidFill>
                      </a:endParaRPr>
                    </a:p>
                  </a:txBody>
                  <a:tcPr>
                    <a:solidFill>
                      <a:schemeClr val="bg2">
                        <a:lumMod val="90000"/>
                      </a:schemeClr>
                    </a:solidFill>
                  </a:tcPr>
                </a:tc>
                <a:tc>
                  <a:txBody>
                    <a:bodyPr/>
                    <a:lstStyle/>
                    <a:p>
                      <a:pPr algn="ctr"/>
                      <a:endParaRPr lang="hu-HU" sz="1500" dirty="0">
                        <a:solidFill>
                          <a:schemeClr val="tx1"/>
                        </a:solidFill>
                      </a:endParaRPr>
                    </a:p>
                    <a:p>
                      <a:pPr algn="ctr"/>
                      <a:r>
                        <a:rPr lang="hu-HU" sz="1500" dirty="0" err="1" smtClean="0">
                          <a:solidFill>
                            <a:schemeClr val="tx1"/>
                          </a:solidFill>
                        </a:rPr>
                        <a:t>Deadline</a:t>
                      </a:r>
                      <a:endParaRPr lang="hu-HU" sz="1500" dirty="0">
                        <a:solidFill>
                          <a:schemeClr val="tx1"/>
                        </a:solidFill>
                      </a:endParaRPr>
                    </a:p>
                  </a:txBody>
                  <a:tcPr>
                    <a:solidFill>
                      <a:schemeClr val="bg2">
                        <a:lumMod val="90000"/>
                      </a:schemeClr>
                    </a:solidFill>
                  </a:tcPr>
                </a:tc>
                <a:tc>
                  <a:txBody>
                    <a:bodyPr/>
                    <a:lstStyle/>
                    <a:p>
                      <a:pPr algn="ctr"/>
                      <a:endParaRPr lang="hu-HU" sz="1500" dirty="0">
                        <a:solidFill>
                          <a:schemeClr val="tx1"/>
                        </a:solidFill>
                      </a:endParaRPr>
                    </a:p>
                    <a:p>
                      <a:pPr algn="ctr"/>
                      <a:r>
                        <a:rPr lang="hu-HU" sz="1500" dirty="0" err="1" smtClean="0">
                          <a:solidFill>
                            <a:schemeClr val="tx1"/>
                          </a:solidFill>
                        </a:rPr>
                        <a:t>Target</a:t>
                      </a:r>
                      <a:r>
                        <a:rPr lang="hu-HU" sz="1500" dirty="0" smtClean="0">
                          <a:solidFill>
                            <a:schemeClr val="tx1"/>
                          </a:solidFill>
                        </a:rPr>
                        <a:t> </a:t>
                      </a:r>
                      <a:r>
                        <a:rPr lang="hu-HU" sz="1500" dirty="0" err="1" smtClean="0">
                          <a:solidFill>
                            <a:schemeClr val="tx1"/>
                          </a:solidFill>
                        </a:rPr>
                        <a:t>value</a:t>
                      </a:r>
                      <a:endParaRPr lang="hu-HU" sz="1500" dirty="0">
                        <a:solidFill>
                          <a:schemeClr val="tx1"/>
                        </a:solidFill>
                      </a:endParaRPr>
                    </a:p>
                  </a:txBody>
                  <a:tcPr>
                    <a:solidFill>
                      <a:schemeClr val="bg2">
                        <a:lumMod val="90000"/>
                      </a:schemeClr>
                    </a:solidFill>
                  </a:tcPr>
                </a:tc>
                <a:extLst>
                  <a:ext uri="{0D108BD9-81ED-4DB2-BD59-A6C34878D82A}">
                    <a16:rowId xmlns="" xmlns:a16="http://schemas.microsoft.com/office/drawing/2014/main" val="775231374"/>
                  </a:ext>
                </a:extLst>
              </a:tr>
              <a:tr h="885162">
                <a:tc>
                  <a:txBody>
                    <a:bodyPr/>
                    <a:lstStyle/>
                    <a:p>
                      <a:r>
                        <a:rPr lang="hu-HU" sz="1500" dirty="0" err="1" smtClean="0">
                          <a:solidFill>
                            <a:schemeClr val="tx1"/>
                          </a:solidFill>
                        </a:rPr>
                        <a:t>Active</a:t>
                      </a:r>
                      <a:r>
                        <a:rPr lang="hu-HU" sz="1500" baseline="0" dirty="0" smtClean="0">
                          <a:solidFill>
                            <a:schemeClr val="tx1"/>
                          </a:solidFill>
                        </a:rPr>
                        <a:t> </a:t>
                      </a:r>
                      <a:r>
                        <a:rPr lang="hu-HU" sz="1500" baseline="0" dirty="0" err="1" smtClean="0">
                          <a:solidFill>
                            <a:schemeClr val="tx1"/>
                          </a:solidFill>
                        </a:rPr>
                        <a:t>cooperation</a:t>
                      </a:r>
                      <a:r>
                        <a:rPr lang="hu-HU" sz="1500" baseline="0" dirty="0" smtClean="0">
                          <a:solidFill>
                            <a:schemeClr val="tx1"/>
                          </a:solidFill>
                        </a:rPr>
                        <a:t> </a:t>
                      </a:r>
                      <a:r>
                        <a:rPr lang="hu-HU" sz="1500" baseline="0" dirty="0" err="1" smtClean="0">
                          <a:solidFill>
                            <a:schemeClr val="tx1"/>
                          </a:solidFill>
                        </a:rPr>
                        <a:t>among</a:t>
                      </a:r>
                      <a:r>
                        <a:rPr lang="hu-HU" sz="1500" baseline="0" dirty="0" smtClean="0">
                          <a:solidFill>
                            <a:schemeClr val="tx1"/>
                          </a:solidFill>
                        </a:rPr>
                        <a:t> </a:t>
                      </a:r>
                      <a:r>
                        <a:rPr lang="hu-HU" sz="1500" baseline="0" dirty="0" err="1" smtClean="0">
                          <a:solidFill>
                            <a:schemeClr val="tx1"/>
                          </a:solidFill>
                        </a:rPr>
                        <a:t>partners</a:t>
                      </a:r>
                      <a:r>
                        <a:rPr lang="hu-HU" sz="1500" baseline="0" dirty="0" smtClean="0">
                          <a:solidFill>
                            <a:schemeClr val="tx1"/>
                          </a:solidFill>
                        </a:rPr>
                        <a:t> </a:t>
                      </a:r>
                      <a:r>
                        <a:rPr lang="hu-HU" sz="1500" baseline="0" dirty="0" err="1" smtClean="0">
                          <a:solidFill>
                            <a:schemeClr val="tx1"/>
                          </a:solidFill>
                        </a:rPr>
                        <a:t>after</a:t>
                      </a:r>
                      <a:r>
                        <a:rPr lang="hu-HU" sz="1500" baseline="0" dirty="0" smtClean="0">
                          <a:solidFill>
                            <a:schemeClr val="tx1"/>
                          </a:solidFill>
                        </a:rPr>
                        <a:t> project </a:t>
                      </a:r>
                      <a:r>
                        <a:rPr lang="hu-HU" sz="1500" baseline="0" dirty="0" err="1" smtClean="0">
                          <a:solidFill>
                            <a:schemeClr val="tx1"/>
                          </a:solidFill>
                        </a:rPr>
                        <a:t>implementation</a:t>
                      </a:r>
                      <a:r>
                        <a:rPr lang="hu-HU" sz="1500" baseline="0" dirty="0" smtClean="0">
                          <a:solidFill>
                            <a:schemeClr val="tx1"/>
                          </a:solidFill>
                          <a:sym typeface="Symbol"/>
                        </a:rPr>
                        <a:t></a:t>
                      </a:r>
                      <a:endParaRPr lang="hu-HU" sz="1500" dirty="0">
                        <a:solidFill>
                          <a:schemeClr val="tx1"/>
                        </a:solidFill>
                      </a:endParaRPr>
                    </a:p>
                  </a:txBody>
                  <a:tcPr>
                    <a:solidFill>
                      <a:schemeClr val="bg1"/>
                    </a:solidFill>
                  </a:tcPr>
                </a:tc>
                <a:tc>
                  <a:txBody>
                    <a:bodyPr/>
                    <a:lstStyle/>
                    <a:p>
                      <a:pPr algn="ctr"/>
                      <a:endParaRPr lang="hu-HU" sz="1500" i="0" dirty="0">
                        <a:solidFill>
                          <a:schemeClr val="tx1"/>
                        </a:solidFill>
                      </a:endParaRPr>
                    </a:p>
                    <a:p>
                      <a:pPr algn="ctr"/>
                      <a:r>
                        <a:rPr lang="hu-HU" sz="1500" i="0" dirty="0">
                          <a:solidFill>
                            <a:schemeClr val="tx1"/>
                          </a:solidFill>
                        </a:rPr>
                        <a:t>2020.06.30.</a:t>
                      </a:r>
                    </a:p>
                  </a:txBody>
                  <a:tcPr>
                    <a:solidFill>
                      <a:schemeClr val="bg1"/>
                    </a:solidFill>
                  </a:tcPr>
                </a:tc>
                <a:tc>
                  <a:txBody>
                    <a:bodyPr/>
                    <a:lstStyle/>
                    <a:p>
                      <a:pPr algn="ctr"/>
                      <a:endParaRPr lang="hu-HU" sz="1500" i="0" dirty="0">
                        <a:solidFill>
                          <a:schemeClr val="tx1"/>
                        </a:solidFill>
                      </a:endParaRPr>
                    </a:p>
                    <a:p>
                      <a:pPr algn="ctr"/>
                      <a:r>
                        <a:rPr lang="hu-HU" sz="1500" i="0" dirty="0">
                          <a:solidFill>
                            <a:schemeClr val="tx1"/>
                          </a:solidFill>
                        </a:rPr>
                        <a:t>1</a:t>
                      </a:r>
                    </a:p>
                  </a:txBody>
                  <a:tcPr>
                    <a:solidFill>
                      <a:schemeClr val="bg1"/>
                    </a:solidFill>
                  </a:tcPr>
                </a:tc>
                <a:extLst>
                  <a:ext uri="{0D108BD9-81ED-4DB2-BD59-A6C34878D82A}">
                    <a16:rowId xmlns="" xmlns:a16="http://schemas.microsoft.com/office/drawing/2014/main" val="2746054715"/>
                  </a:ext>
                </a:extLst>
              </a:tr>
              <a:tr h="467962">
                <a:tc rowSpan="2">
                  <a:txBody>
                    <a:bodyPr/>
                    <a:lstStyle/>
                    <a:p>
                      <a:r>
                        <a:rPr lang="hu-HU" sz="1500" dirty="0" err="1" smtClean="0">
                          <a:solidFill>
                            <a:schemeClr val="tx1"/>
                          </a:solidFill>
                        </a:rPr>
                        <a:t>Projects</a:t>
                      </a:r>
                      <a:r>
                        <a:rPr lang="hu-HU" sz="1500" dirty="0" smtClean="0">
                          <a:solidFill>
                            <a:schemeClr val="tx1"/>
                          </a:solidFill>
                        </a:rPr>
                        <a:t> </a:t>
                      </a:r>
                      <a:r>
                        <a:rPr lang="hu-HU" sz="1500" dirty="0" err="1" smtClean="0">
                          <a:solidFill>
                            <a:schemeClr val="tx1"/>
                          </a:solidFill>
                        </a:rPr>
                        <a:t>carried</a:t>
                      </a:r>
                      <a:r>
                        <a:rPr lang="hu-HU" sz="1500" dirty="0" smtClean="0">
                          <a:solidFill>
                            <a:schemeClr val="tx1"/>
                          </a:solidFill>
                        </a:rPr>
                        <a:t> out </a:t>
                      </a:r>
                      <a:r>
                        <a:rPr lang="hu-HU" sz="1500" dirty="0" err="1" smtClean="0">
                          <a:solidFill>
                            <a:schemeClr val="tx1"/>
                          </a:solidFill>
                        </a:rPr>
                        <a:t>on</a:t>
                      </a:r>
                      <a:r>
                        <a:rPr lang="hu-HU" sz="1500" dirty="0" smtClean="0">
                          <a:solidFill>
                            <a:schemeClr val="tx1"/>
                          </a:solidFill>
                        </a:rPr>
                        <a:t> </a:t>
                      </a:r>
                      <a:r>
                        <a:rPr lang="hu-HU" sz="1500" dirty="0" err="1" smtClean="0">
                          <a:solidFill>
                            <a:schemeClr val="tx1"/>
                          </a:solidFill>
                        </a:rPr>
                        <a:t>social</a:t>
                      </a:r>
                      <a:r>
                        <a:rPr lang="hu-HU" sz="1500" dirty="0" smtClean="0">
                          <a:solidFill>
                            <a:schemeClr val="tx1"/>
                          </a:solidFill>
                        </a:rPr>
                        <a:t> </a:t>
                      </a:r>
                      <a:r>
                        <a:rPr lang="hu-HU" sz="1500" dirty="0" err="1" smtClean="0">
                          <a:solidFill>
                            <a:schemeClr val="tx1"/>
                          </a:solidFill>
                        </a:rPr>
                        <a:t>innovation</a:t>
                      </a:r>
                      <a:r>
                        <a:rPr lang="hu-HU" sz="1500" dirty="0" smtClean="0">
                          <a:solidFill>
                            <a:schemeClr val="tx1"/>
                          </a:solidFill>
                        </a:rPr>
                        <a:t> and</a:t>
                      </a:r>
                      <a:r>
                        <a:rPr lang="hu-HU" sz="1500" baseline="0" dirty="0" smtClean="0">
                          <a:solidFill>
                            <a:schemeClr val="tx1"/>
                          </a:solidFill>
                        </a:rPr>
                        <a:t> </a:t>
                      </a:r>
                      <a:r>
                        <a:rPr lang="hu-HU" sz="1500" baseline="0" dirty="0" err="1" smtClean="0">
                          <a:solidFill>
                            <a:schemeClr val="tx1"/>
                          </a:solidFill>
                        </a:rPr>
                        <a:t>transnational</a:t>
                      </a:r>
                      <a:r>
                        <a:rPr lang="hu-HU" sz="1500" baseline="0" dirty="0" smtClean="0">
                          <a:solidFill>
                            <a:schemeClr val="tx1"/>
                          </a:solidFill>
                        </a:rPr>
                        <a:t> </a:t>
                      </a:r>
                      <a:r>
                        <a:rPr lang="hu-HU" sz="1500" baseline="0" dirty="0" err="1" smtClean="0">
                          <a:solidFill>
                            <a:schemeClr val="tx1"/>
                          </a:solidFill>
                        </a:rPr>
                        <a:t>coopeartion</a:t>
                      </a:r>
                      <a:endParaRPr lang="hu-HU" sz="1500" dirty="0">
                        <a:solidFill>
                          <a:schemeClr val="tx1"/>
                        </a:solidFill>
                      </a:endParaRPr>
                    </a:p>
                  </a:txBody>
                  <a:tcPr>
                    <a:solidFill>
                      <a:schemeClr val="bg1"/>
                    </a:solidFill>
                  </a:tcPr>
                </a:tc>
                <a:tc>
                  <a:txBody>
                    <a:bodyPr/>
                    <a:lstStyle/>
                    <a:p>
                      <a:pPr marL="0" indent="0" algn="ctr">
                        <a:buFontTx/>
                        <a:buNone/>
                      </a:pPr>
                      <a:r>
                        <a:rPr lang="hu-HU" sz="1500" i="0" dirty="0">
                          <a:solidFill>
                            <a:schemeClr val="tx1"/>
                          </a:solidFill>
                        </a:rPr>
                        <a:t>2018.12.31.</a:t>
                      </a:r>
                    </a:p>
                  </a:txBody>
                  <a:tcPr>
                    <a:solidFill>
                      <a:schemeClr val="bg1"/>
                    </a:solidFill>
                  </a:tcPr>
                </a:tc>
                <a:tc>
                  <a:txBody>
                    <a:bodyPr/>
                    <a:lstStyle/>
                    <a:p>
                      <a:pPr marL="0" indent="0" algn="ctr">
                        <a:buFontTx/>
                        <a:buNone/>
                      </a:pPr>
                      <a:r>
                        <a:rPr lang="hu-HU" sz="1500" i="0" dirty="0">
                          <a:solidFill>
                            <a:schemeClr val="tx1"/>
                          </a:solidFill>
                        </a:rPr>
                        <a:t>1</a:t>
                      </a:r>
                    </a:p>
                  </a:txBody>
                  <a:tcPr>
                    <a:solidFill>
                      <a:schemeClr val="bg1"/>
                    </a:solidFill>
                  </a:tcPr>
                </a:tc>
                <a:extLst>
                  <a:ext uri="{0D108BD9-81ED-4DB2-BD59-A6C34878D82A}">
                    <a16:rowId xmlns="" xmlns:a16="http://schemas.microsoft.com/office/drawing/2014/main" val="4069363404"/>
                  </a:ext>
                </a:extLst>
              </a:tr>
              <a:tr h="465690">
                <a:tc vMerge="1">
                  <a:txBody>
                    <a:bodyPr/>
                    <a:lstStyle/>
                    <a:p>
                      <a:endParaRPr lang="hu-HU" sz="1500" dirty="0"/>
                    </a:p>
                  </a:txBody>
                  <a:tcPr/>
                </a:tc>
                <a:tc>
                  <a:txBody>
                    <a:bodyPr/>
                    <a:lstStyle/>
                    <a:p>
                      <a:pPr marL="0" indent="0" algn="ctr">
                        <a:buFontTx/>
                        <a:buNone/>
                      </a:pPr>
                      <a:r>
                        <a:rPr lang="hu-HU" sz="1500" i="0" dirty="0">
                          <a:solidFill>
                            <a:schemeClr val="tx1"/>
                          </a:solidFill>
                        </a:rPr>
                        <a:t>2019.12.31.</a:t>
                      </a:r>
                    </a:p>
                  </a:txBody>
                  <a:tcPr>
                    <a:solidFill>
                      <a:schemeClr val="bg1"/>
                    </a:solidFill>
                  </a:tcPr>
                </a:tc>
                <a:tc>
                  <a:txBody>
                    <a:bodyPr/>
                    <a:lstStyle/>
                    <a:p>
                      <a:pPr marL="0" indent="0" algn="ctr">
                        <a:buFontTx/>
                        <a:buNone/>
                      </a:pPr>
                      <a:r>
                        <a:rPr lang="hu-HU" sz="1500" i="0" dirty="0">
                          <a:solidFill>
                            <a:schemeClr val="tx1"/>
                          </a:solidFill>
                        </a:rPr>
                        <a:t>1</a:t>
                      </a:r>
                    </a:p>
                  </a:txBody>
                  <a:tcPr>
                    <a:solidFill>
                      <a:schemeClr val="bg1"/>
                    </a:solidFill>
                  </a:tcPr>
                </a:tc>
                <a:extLst>
                  <a:ext uri="{0D108BD9-81ED-4DB2-BD59-A6C34878D82A}">
                    <a16:rowId xmlns="" xmlns:a16="http://schemas.microsoft.com/office/drawing/2014/main" val="1597044374"/>
                  </a:ext>
                </a:extLst>
              </a:tr>
            </a:tbl>
          </a:graphicData>
        </a:graphic>
      </p:graphicFrame>
    </p:spTree>
    <p:extLst>
      <p:ext uri="{BB962C8B-B14F-4D97-AF65-F5344CB8AC3E}">
        <p14:creationId xmlns:p14="http://schemas.microsoft.com/office/powerpoint/2010/main" val="4126148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GYE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4593</TotalTime>
  <Words>551</Words>
  <Application>Microsoft Office PowerPoint</Application>
  <PresentationFormat>Diavetítés a képernyőre (4:3 oldalarány)</PresentationFormat>
  <Paragraphs>106</Paragraphs>
  <Slides>11</Slides>
  <Notes>2</Notes>
  <HiddenSlides>0</HiddenSlides>
  <MMClips>0</MMClips>
  <ScaleCrop>false</ScaleCrop>
  <HeadingPairs>
    <vt:vector size="4" baseType="variant">
      <vt:variant>
        <vt:lpstr>Téma</vt:lpstr>
      </vt:variant>
      <vt:variant>
        <vt:i4>1</vt:i4>
      </vt:variant>
      <vt:variant>
        <vt:lpstr>Diacímek</vt:lpstr>
      </vt:variant>
      <vt:variant>
        <vt:i4>11</vt:i4>
      </vt:variant>
    </vt:vector>
  </HeadingPairs>
  <TitlesOfParts>
    <vt:vector size="12" baseType="lpstr">
      <vt:lpstr>Office-téma</vt:lpstr>
      <vt:lpstr>  Transnational cooperation for youth professionals    EFOP-5.2.2-17-2017-00057  Network for Regional Development (HARFA) Foundation  </vt:lpstr>
      <vt:lpstr>EFOP-5.2.2-17-2017-00057</vt:lpstr>
      <vt:lpstr>EFOP-5.2.2-17-2017-00057</vt:lpstr>
      <vt:lpstr>EFOP-5.2.2-17-2017-00057</vt:lpstr>
      <vt:lpstr>EFOP-5.2.2-17-2017-00057</vt:lpstr>
      <vt:lpstr>EFOP-5.2.2-17-2017-00057</vt:lpstr>
      <vt:lpstr>EFOP-5.2.2-17-2017-00057</vt:lpstr>
      <vt:lpstr>EFOP-5.2.2-17-2017-00057</vt:lpstr>
      <vt:lpstr>EFOP-5.2.2-17-2017-00057</vt:lpstr>
      <vt:lpstr>EFOP-5.2.2-17-2017-00057</vt:lpstr>
      <vt:lpstr>PowerPoint bemutató</vt:lpstr>
    </vt:vector>
  </TitlesOfParts>
  <Company>novak.adam@gmail.com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Asdfsdafa dsfasd asdf</dc:title>
  <dc:creator>Ádám Novák</dc:creator>
  <cp:lastModifiedBy>Windows-felhasználó</cp:lastModifiedBy>
  <cp:revision>161</cp:revision>
  <dcterms:created xsi:type="dcterms:W3CDTF">2014-03-03T11:13:53Z</dcterms:created>
  <dcterms:modified xsi:type="dcterms:W3CDTF">2018-05-28T06:43:01Z</dcterms:modified>
</cp:coreProperties>
</file>