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16"/>
  </p:notesMasterIdLst>
  <p:handoutMasterIdLst>
    <p:handoutMasterId r:id="rId17"/>
  </p:handoutMasterIdLst>
  <p:sldIdLst>
    <p:sldId id="256" r:id="rId2"/>
    <p:sldId id="325" r:id="rId3"/>
    <p:sldId id="314" r:id="rId4"/>
    <p:sldId id="326" r:id="rId5"/>
    <p:sldId id="327" r:id="rId6"/>
    <p:sldId id="328" r:id="rId7"/>
    <p:sldId id="307" r:id="rId8"/>
    <p:sldId id="329" r:id="rId9"/>
    <p:sldId id="330" r:id="rId10"/>
    <p:sldId id="331" r:id="rId11"/>
    <p:sldId id="317" r:id="rId12"/>
    <p:sldId id="332" r:id="rId13"/>
    <p:sldId id="333" r:id="rId14"/>
    <p:sldId id="334" r:id="rId15"/>
  </p:sldIdLst>
  <p:sldSz cx="9144000" cy="5143500" type="screen16x9"/>
  <p:notesSz cx="6794500" cy="99250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54" autoAdjust="0"/>
    <p:restoredTop sz="96133" autoAdjust="0"/>
  </p:normalViewPr>
  <p:slideViewPr>
    <p:cSldViewPr snapToObjects="1">
      <p:cViewPr varScale="1">
        <p:scale>
          <a:sx n="140" d="100"/>
          <a:sy n="140" d="100"/>
        </p:scale>
        <p:origin x="200" y="456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3126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C8D75-8479-4725-8874-19B91366EA62}" type="datetimeFigureOut">
              <a:rPr lang="hu-HU" smtClean="0"/>
              <a:pPr/>
              <a:t>2018.05.29.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48100" y="942816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0DD8F6-4DA0-4113-A3B3-C3C0F50EDAA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5111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pPr/>
              <a:t>2018.05.29.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450" y="4714399"/>
            <a:ext cx="5435600" cy="446627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7075"/>
            <a:ext cx="2944283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48645" y="9427075"/>
            <a:ext cx="2944283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3525" cy="3721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0A29E-6678-A84B-9773-7490B748381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254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2018.05.29.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90" y="33468"/>
            <a:ext cx="441204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ljes kép szöveg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0" y="0"/>
            <a:ext cx="9180000" cy="51435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8" name="Szöveg helye 2"/>
          <p:cNvSpPr>
            <a:spLocks noGrp="1"/>
          </p:cNvSpPr>
          <p:nvPr>
            <p:ph idx="10" hasCustomPrompt="1"/>
          </p:nvPr>
        </p:nvSpPr>
        <p:spPr>
          <a:xfrm>
            <a:off x="0" y="3496456"/>
            <a:ext cx="7560000" cy="719528"/>
          </a:xfrm>
          <a:prstGeom prst="rect">
            <a:avLst/>
          </a:prstGeom>
          <a:solidFill>
            <a:schemeClr val="lt1">
              <a:alpha val="49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FontTx/>
              <a:buNone/>
              <a:defRPr sz="4500">
                <a:solidFill>
                  <a:srgbClr val="58595B"/>
                </a:solidFill>
                <a:latin typeface="+mj-lt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160030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33468"/>
            <a:ext cx="4700075" cy="702078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2018.05.29.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2018.05.29.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90" y="33468"/>
            <a:ext cx="441204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2018.05.29.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2018.05.29.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221601"/>
            <a:ext cx="5111750" cy="3518297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224827"/>
            <a:ext cx="3240360" cy="351829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076326"/>
            <a:ext cx="5111750" cy="35182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2018.05.29.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90" y="33468"/>
            <a:ext cx="4412043" cy="648072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2018.05.29.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1714500"/>
            <a:ext cx="4419600" cy="85725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2914650"/>
            <a:ext cx="4343400" cy="6858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/>
              <a:t>Click to edit Alcím</a:t>
            </a:r>
          </a:p>
          <a:p>
            <a:pPr lvl="0"/>
            <a:endParaRPr lang="hu-H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90" y="33468"/>
            <a:ext cx="441204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pPr/>
              <a:t>2018.05.29.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  <p:sldLayoutId id="2147483671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915566"/>
            <a:ext cx="8640960" cy="2592288"/>
          </a:xfrm>
        </p:spPr>
        <p:txBody>
          <a:bodyPr/>
          <a:lstStyle/>
          <a:p>
            <a:pPr algn="ctr"/>
            <a:r>
              <a:rPr lang="en-GB" sz="2800" dirty="0"/>
              <a:t>(Best) Practices from </a:t>
            </a:r>
            <a:r>
              <a:rPr lang="en-GB" sz="2800" dirty="0" err="1"/>
              <a:t>hungary</a:t>
            </a:r>
            <a:r>
              <a:rPr lang="en-GB" sz="2800" dirty="0"/>
              <a:t> (and elsewhere)</a:t>
            </a:r>
            <a:br>
              <a:rPr lang="en-GB" sz="2800" dirty="0"/>
            </a:br>
            <a:br>
              <a:rPr lang="en-GB" sz="3400" dirty="0"/>
            </a:br>
            <a:r>
              <a:rPr lang="en-GB" sz="2000" dirty="0"/>
              <a:t>KICK-OFF MEETING OF THE PROJECT ’TRANSNATIONAL COOPERATION FOR YOUTH PROFESSIONALS’</a:t>
            </a:r>
            <a:br>
              <a:rPr lang="en-GB" sz="2000" dirty="0"/>
            </a:br>
            <a:r>
              <a:rPr lang="en-GB" sz="2000" dirty="0"/>
              <a:t>EFOP-5.2.2-17-2017-00057</a:t>
            </a:r>
            <a:br>
              <a:rPr lang="en-GB" sz="3400" dirty="0"/>
            </a:br>
            <a:r>
              <a:rPr lang="en-GB" sz="3400" dirty="0"/>
              <a:t> 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764822B9-C73A-BF45-BC40-301135735189}"/>
              </a:ext>
            </a:extLst>
          </p:cNvPr>
          <p:cNvSpPr txBox="1"/>
          <p:nvPr/>
        </p:nvSpPr>
        <p:spPr>
          <a:xfrm>
            <a:off x="251520" y="4659982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Béla Kézy</a:t>
            </a:r>
          </a:p>
        </p:txBody>
      </p:sp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tabla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" y="7"/>
            <a:ext cx="9143985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602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ép helye 3">
            <a:extLst>
              <a:ext uri="{FF2B5EF4-FFF2-40B4-BE49-F238E27FC236}">
                <a16:creationId xmlns:a16="http://schemas.microsoft.com/office/drawing/2014/main" id="{B17D82F5-E276-6C4E-AD04-48410A7693AE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6" name="Symbol zastępczy zawartości 8">
            <a:extLst>
              <a:ext uri="{FF2B5EF4-FFF2-40B4-BE49-F238E27FC236}">
                <a16:creationId xmlns:a16="http://schemas.microsoft.com/office/drawing/2014/main" id="{9998EB1D-11E5-A84B-BC89-876B7E8FE3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45" y="0"/>
            <a:ext cx="9167955" cy="5162190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F55A946B-CE4C-2343-BFF2-6760969ED39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-36512" y="3496456"/>
            <a:ext cx="7560000" cy="719528"/>
          </a:xfrm>
          <a:solidFill>
            <a:schemeClr val="lt1">
              <a:alpha val="79000"/>
            </a:schemeClr>
          </a:solidFill>
        </p:spPr>
        <p:txBody>
          <a:bodyPr>
            <a:normAutofit fontScale="70000" lnSpcReduction="20000"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Poznan – housing for young professionals</a:t>
            </a:r>
          </a:p>
        </p:txBody>
      </p:sp>
    </p:spTree>
    <p:extLst>
      <p:ext uri="{BB962C8B-B14F-4D97-AF65-F5344CB8AC3E}">
        <p14:creationId xmlns:p14="http://schemas.microsoft.com/office/powerpoint/2010/main" val="521306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EA5DBA9-7959-3E41-8FCF-8EF2110E7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Cesenalab</a:t>
            </a:r>
            <a:r>
              <a:rPr lang="en-GB" dirty="0"/>
              <a:t> – start-up centre</a:t>
            </a:r>
          </a:p>
        </p:txBody>
      </p:sp>
      <p:pic>
        <p:nvPicPr>
          <p:cNvPr id="4" name="Tartalom helye 5">
            <a:extLst>
              <a:ext uri="{FF2B5EF4-FFF2-40B4-BE49-F238E27FC236}">
                <a16:creationId xmlns:a16="http://schemas.microsoft.com/office/drawing/2014/main" id="{1F12CFA0-408F-B044-B93B-3AA78122EC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6223" y="915566"/>
            <a:ext cx="3869314" cy="4227934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99019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ép helye 3">
            <a:extLst>
              <a:ext uri="{FF2B5EF4-FFF2-40B4-BE49-F238E27FC236}">
                <a16:creationId xmlns:a16="http://schemas.microsoft.com/office/drawing/2014/main" id="{B17D82F5-E276-6C4E-AD04-48410A7693AE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6" name="Symbol zastępczy zawartości 8">
            <a:extLst>
              <a:ext uri="{FF2B5EF4-FFF2-40B4-BE49-F238E27FC236}">
                <a16:creationId xmlns:a16="http://schemas.microsoft.com/office/drawing/2014/main" id="{9998EB1D-11E5-A84B-BC89-876B7E8FE3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28" b="6107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F55A946B-CE4C-2343-BFF2-6760969ED39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0" y="4423972"/>
            <a:ext cx="9144000" cy="719528"/>
          </a:xfrm>
          <a:solidFill>
            <a:schemeClr val="lt1">
              <a:alpha val="79000"/>
            </a:schemeClr>
          </a:solidFill>
        </p:spPr>
        <p:txBody>
          <a:bodyPr>
            <a:normAutofit fontScale="70000" lnSpcReduction="20000"/>
          </a:bodyPr>
          <a:lstStyle/>
          <a:p>
            <a:pPr algn="l"/>
            <a:r>
              <a:rPr lang="en-US" dirty="0" err="1">
                <a:solidFill>
                  <a:srgbClr val="FF0000"/>
                </a:solidFill>
              </a:rPr>
              <a:t>Fablab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Gonesse</a:t>
            </a:r>
            <a:r>
              <a:rPr lang="en-US" dirty="0">
                <a:solidFill>
                  <a:srgbClr val="FF0000"/>
                </a:solidFill>
              </a:rPr>
              <a:t> – </a:t>
            </a:r>
            <a:r>
              <a:rPr lang="en-US" dirty="0" err="1">
                <a:solidFill>
                  <a:srgbClr val="FF0000"/>
                </a:solidFill>
              </a:rPr>
              <a:t>programme</a:t>
            </a:r>
            <a:r>
              <a:rPr lang="en-US" dirty="0">
                <a:solidFill>
                  <a:srgbClr val="FF0000"/>
                </a:solidFill>
              </a:rPr>
              <a:t> for school dropouts</a:t>
            </a:r>
          </a:p>
        </p:txBody>
      </p:sp>
    </p:spTree>
    <p:extLst>
      <p:ext uri="{BB962C8B-B14F-4D97-AF65-F5344CB8AC3E}">
        <p14:creationId xmlns:p14="http://schemas.microsoft.com/office/powerpoint/2010/main" val="2394964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850C3EA-3DCD-2A4E-B1ED-4A59E4FBF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lessons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FD27F00-D281-104A-934A-77A43C273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Understand the local situation!</a:t>
            </a:r>
          </a:p>
          <a:p>
            <a:r>
              <a:rPr lang="en-GB" dirty="0"/>
              <a:t>Ask the young people!</a:t>
            </a:r>
          </a:p>
          <a:p>
            <a:r>
              <a:rPr lang="en-GB" dirty="0"/>
              <a:t>Isolated interventions do not help!</a:t>
            </a:r>
          </a:p>
          <a:p>
            <a:r>
              <a:rPr lang="en-GB" dirty="0"/>
              <a:t>It takes time!</a:t>
            </a:r>
          </a:p>
          <a:p>
            <a:r>
              <a:rPr lang="en-GB" dirty="0"/>
              <a:t>It is not (just) the question of infrastructure!</a:t>
            </a:r>
          </a:p>
          <a:p>
            <a:r>
              <a:rPr lang="en-GB" dirty="0"/>
              <a:t>Creative, low-cost solutions are king!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2205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F99EF4D-F86F-D842-A380-A5C5B9384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Practices from </a:t>
            </a:r>
            <a:r>
              <a:rPr lang="en-GB" dirty="0" err="1"/>
              <a:t>hungary</a:t>
            </a:r>
            <a:r>
              <a:rPr lang="en-GB" dirty="0"/>
              <a:t> (and elsewhere)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745E8F9-40A2-7044-89AB-365A53C93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 err="1">
                <a:solidFill>
                  <a:srgbClr val="FF0000"/>
                </a:solidFill>
              </a:rPr>
              <a:t>Komárom</a:t>
            </a:r>
            <a:r>
              <a:rPr lang="en-GB" dirty="0">
                <a:solidFill>
                  <a:srgbClr val="FF0000"/>
                </a:solidFill>
              </a:rPr>
              <a:t> (Hu)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err="1">
                <a:solidFill>
                  <a:srgbClr val="FF0000"/>
                </a:solidFill>
              </a:rPr>
              <a:t>Tatabánya</a:t>
            </a:r>
            <a:r>
              <a:rPr lang="en-GB" dirty="0">
                <a:solidFill>
                  <a:srgbClr val="FF0000"/>
                </a:solidFill>
              </a:rPr>
              <a:t> (Hu)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err="1">
                <a:solidFill>
                  <a:srgbClr val="FF0000"/>
                </a:solidFill>
              </a:rPr>
              <a:t>Kazincbarcika</a:t>
            </a:r>
            <a:r>
              <a:rPr lang="en-GB" dirty="0">
                <a:solidFill>
                  <a:srgbClr val="FF0000"/>
                </a:solidFill>
              </a:rPr>
              <a:t> (Hu)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Poznan (Pl)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Cesena (It)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err="1"/>
              <a:t>Gonesse</a:t>
            </a:r>
            <a:r>
              <a:rPr lang="en-GB" dirty="0"/>
              <a:t> (Fr)</a:t>
            </a:r>
          </a:p>
        </p:txBody>
      </p:sp>
    </p:spTree>
    <p:extLst>
      <p:ext uri="{BB962C8B-B14F-4D97-AF65-F5344CB8AC3E}">
        <p14:creationId xmlns:p14="http://schemas.microsoft.com/office/powerpoint/2010/main" val="578405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9B8B3F7A-02F1-D048-967B-016814AFC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6" name="Téglalap 45">
            <a:extLst>
              <a:ext uri="{FF2B5EF4-FFF2-40B4-BE49-F238E27FC236}">
                <a16:creationId xmlns:a16="http://schemas.microsoft.com/office/drawing/2014/main" id="{D6BC7E98-18FC-C64B-A8A1-A658A6657DC0}"/>
              </a:ext>
            </a:extLst>
          </p:cNvPr>
          <p:cNvSpPr/>
          <p:nvPr/>
        </p:nvSpPr>
        <p:spPr>
          <a:xfrm>
            <a:off x="0" y="0"/>
            <a:ext cx="9144000" cy="513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 61">
            <a:extLst>
              <a:ext uri="{FF2B5EF4-FFF2-40B4-BE49-F238E27FC236}">
                <a16:creationId xmlns:a16="http://schemas.microsoft.com/office/drawing/2014/main" id="{E56E1A46-ED55-204D-B68D-B4EA75FD276D}"/>
              </a:ext>
            </a:extLst>
          </p:cNvPr>
          <p:cNvGrpSpPr/>
          <p:nvPr/>
        </p:nvGrpSpPr>
        <p:grpSpPr>
          <a:xfrm>
            <a:off x="4022086" y="259825"/>
            <a:ext cx="4791989" cy="4654437"/>
            <a:chOff x="5339261" y="94489"/>
            <a:chExt cx="6389318" cy="6205915"/>
          </a:xfrm>
        </p:grpSpPr>
        <p:sp>
          <p:nvSpPr>
            <p:cNvPr id="37" name="Oval 3">
              <a:extLst>
                <a:ext uri="{FF2B5EF4-FFF2-40B4-BE49-F238E27FC236}">
                  <a16:creationId xmlns:a16="http://schemas.microsoft.com/office/drawing/2014/main" id="{41C51407-B6D7-B441-A2A8-3F5C3368964E}"/>
                </a:ext>
              </a:extLst>
            </p:cNvPr>
            <p:cNvSpPr/>
            <p:nvPr/>
          </p:nvSpPr>
          <p:spPr>
            <a:xfrm>
              <a:off x="6635652" y="1395480"/>
              <a:ext cx="3706411" cy="35974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Oval 4">
              <a:extLst>
                <a:ext uri="{FF2B5EF4-FFF2-40B4-BE49-F238E27FC236}">
                  <a16:creationId xmlns:a16="http://schemas.microsoft.com/office/drawing/2014/main" id="{049FE416-75D1-6047-99A6-4582E975B07B}"/>
                </a:ext>
              </a:extLst>
            </p:cNvPr>
            <p:cNvSpPr/>
            <p:nvPr/>
          </p:nvSpPr>
          <p:spPr>
            <a:xfrm>
              <a:off x="6991401" y="1799211"/>
              <a:ext cx="2971304" cy="27857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Oval 5">
              <a:extLst>
                <a:ext uri="{FF2B5EF4-FFF2-40B4-BE49-F238E27FC236}">
                  <a16:creationId xmlns:a16="http://schemas.microsoft.com/office/drawing/2014/main" id="{CF16BF68-4E1C-154C-B9B7-C55E35DA2BAA}"/>
                </a:ext>
              </a:extLst>
            </p:cNvPr>
            <p:cNvSpPr/>
            <p:nvPr/>
          </p:nvSpPr>
          <p:spPr>
            <a:xfrm>
              <a:off x="9568986" y="1991473"/>
              <a:ext cx="251222" cy="247741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Oval 6">
              <a:extLst>
                <a:ext uri="{FF2B5EF4-FFF2-40B4-BE49-F238E27FC236}">
                  <a16:creationId xmlns:a16="http://schemas.microsoft.com/office/drawing/2014/main" id="{813C9ECB-240C-114C-92C9-2BF6B94B6A16}"/>
                </a:ext>
              </a:extLst>
            </p:cNvPr>
            <p:cNvSpPr/>
            <p:nvPr/>
          </p:nvSpPr>
          <p:spPr>
            <a:xfrm>
              <a:off x="9568986" y="4170219"/>
              <a:ext cx="251222" cy="247741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Oval 7">
              <a:extLst>
                <a:ext uri="{FF2B5EF4-FFF2-40B4-BE49-F238E27FC236}">
                  <a16:creationId xmlns:a16="http://schemas.microsoft.com/office/drawing/2014/main" id="{EA629A69-84EC-B84B-9C8B-47B7F8F2C206}"/>
                </a:ext>
              </a:extLst>
            </p:cNvPr>
            <p:cNvSpPr/>
            <p:nvPr/>
          </p:nvSpPr>
          <p:spPr>
            <a:xfrm>
              <a:off x="7185423" y="1991473"/>
              <a:ext cx="251222" cy="247741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Oval 8">
              <a:extLst>
                <a:ext uri="{FF2B5EF4-FFF2-40B4-BE49-F238E27FC236}">
                  <a16:creationId xmlns:a16="http://schemas.microsoft.com/office/drawing/2014/main" id="{9B31ED01-5972-1945-A417-C4DC3CB1EA8D}"/>
                </a:ext>
              </a:extLst>
            </p:cNvPr>
            <p:cNvSpPr/>
            <p:nvPr/>
          </p:nvSpPr>
          <p:spPr>
            <a:xfrm>
              <a:off x="7157510" y="4149167"/>
              <a:ext cx="251222" cy="247741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3" name="Straight Connector 9">
              <a:extLst>
                <a:ext uri="{FF2B5EF4-FFF2-40B4-BE49-F238E27FC236}">
                  <a16:creationId xmlns:a16="http://schemas.microsoft.com/office/drawing/2014/main" id="{A915232F-47F8-7340-B59A-4570432C7166}"/>
                </a:ext>
              </a:extLst>
            </p:cNvPr>
            <p:cNvCxnSpPr>
              <a:cxnSpLocks/>
            </p:cNvCxnSpPr>
            <p:nvPr/>
          </p:nvCxnSpPr>
          <p:spPr>
            <a:xfrm>
              <a:off x="8488858" y="680759"/>
              <a:ext cx="0" cy="5079274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10">
              <a:extLst>
                <a:ext uri="{FF2B5EF4-FFF2-40B4-BE49-F238E27FC236}">
                  <a16:creationId xmlns:a16="http://schemas.microsoft.com/office/drawing/2014/main" id="{DBCED9BE-09AC-814F-A768-623B60516139}"/>
                </a:ext>
              </a:extLst>
            </p:cNvPr>
            <p:cNvCxnSpPr>
              <a:cxnSpLocks/>
            </p:cNvCxnSpPr>
            <p:nvPr/>
          </p:nvCxnSpPr>
          <p:spPr>
            <a:xfrm>
              <a:off x="5339261" y="3194190"/>
              <a:ext cx="6299195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11">
              <a:extLst>
                <a:ext uri="{FF2B5EF4-FFF2-40B4-BE49-F238E27FC236}">
                  <a16:creationId xmlns:a16="http://schemas.microsoft.com/office/drawing/2014/main" id="{BF6DCD5D-2B80-1147-92B6-C49A819B37B7}"/>
                </a:ext>
              </a:extLst>
            </p:cNvPr>
            <p:cNvSpPr txBox="1"/>
            <p:nvPr/>
          </p:nvSpPr>
          <p:spPr>
            <a:xfrm>
              <a:off x="7192466" y="1979228"/>
              <a:ext cx="20470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GB" sz="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" name="TextBox 12">
              <a:extLst>
                <a:ext uri="{FF2B5EF4-FFF2-40B4-BE49-F238E27FC236}">
                  <a16:creationId xmlns:a16="http://schemas.microsoft.com/office/drawing/2014/main" id="{47EE0FE1-7BC0-F24E-AE8F-A696132F4C80}"/>
                </a:ext>
              </a:extLst>
            </p:cNvPr>
            <p:cNvSpPr txBox="1"/>
            <p:nvPr/>
          </p:nvSpPr>
          <p:spPr>
            <a:xfrm>
              <a:off x="9606203" y="1991472"/>
              <a:ext cx="20470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GB" sz="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" name="TextBox 13">
              <a:extLst>
                <a:ext uri="{FF2B5EF4-FFF2-40B4-BE49-F238E27FC236}">
                  <a16:creationId xmlns:a16="http://schemas.microsoft.com/office/drawing/2014/main" id="{2E26BE98-4199-3C42-9F88-BE72C5CD2A63}"/>
                </a:ext>
              </a:extLst>
            </p:cNvPr>
            <p:cNvSpPr txBox="1"/>
            <p:nvPr/>
          </p:nvSpPr>
          <p:spPr>
            <a:xfrm>
              <a:off x="9590307" y="4170219"/>
              <a:ext cx="20470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GB" sz="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" name="TextBox 14">
              <a:extLst>
                <a:ext uri="{FF2B5EF4-FFF2-40B4-BE49-F238E27FC236}">
                  <a16:creationId xmlns:a16="http://schemas.microsoft.com/office/drawing/2014/main" id="{25B62E1D-6FAB-3443-8D77-EE8DE5C35E39}"/>
                </a:ext>
              </a:extLst>
            </p:cNvPr>
            <p:cNvSpPr txBox="1"/>
            <p:nvPr/>
          </p:nvSpPr>
          <p:spPr>
            <a:xfrm>
              <a:off x="7157510" y="4156672"/>
              <a:ext cx="20470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GB" sz="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82" name="Straight Connector 15">
              <a:extLst>
                <a:ext uri="{FF2B5EF4-FFF2-40B4-BE49-F238E27FC236}">
                  <a16:creationId xmlns:a16="http://schemas.microsoft.com/office/drawing/2014/main" id="{8C4A9EDE-382B-8F44-BC55-37306D84723C}"/>
                </a:ext>
              </a:extLst>
            </p:cNvPr>
            <p:cNvCxnSpPr>
              <a:stCxn id="38" idx="0"/>
              <a:endCxn id="37" idx="0"/>
            </p:cNvCxnSpPr>
            <p:nvPr/>
          </p:nvCxnSpPr>
          <p:spPr>
            <a:xfrm flipV="1">
              <a:off x="8477053" y="1395480"/>
              <a:ext cx="11805" cy="40373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16">
              <a:extLst>
                <a:ext uri="{FF2B5EF4-FFF2-40B4-BE49-F238E27FC236}">
                  <a16:creationId xmlns:a16="http://schemas.microsoft.com/office/drawing/2014/main" id="{CA958569-FD8F-8D43-841C-C1014EAF2EA7}"/>
                </a:ext>
              </a:extLst>
            </p:cNvPr>
            <p:cNvCxnSpPr/>
            <p:nvPr/>
          </p:nvCxnSpPr>
          <p:spPr>
            <a:xfrm flipV="1">
              <a:off x="8488857" y="4594637"/>
              <a:ext cx="1" cy="40581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17">
              <a:extLst>
                <a:ext uri="{FF2B5EF4-FFF2-40B4-BE49-F238E27FC236}">
                  <a16:creationId xmlns:a16="http://schemas.microsoft.com/office/drawing/2014/main" id="{7C10AAD9-3D5E-DC4D-A73B-81F9EF01BAE5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6845435" y="2988525"/>
              <a:ext cx="1" cy="39623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18">
              <a:extLst>
                <a:ext uri="{FF2B5EF4-FFF2-40B4-BE49-F238E27FC236}">
                  <a16:creationId xmlns:a16="http://schemas.microsoft.com/office/drawing/2014/main" id="{56DDD985-B8C5-0441-8390-995E55B8744F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0158285" y="3012050"/>
              <a:ext cx="1" cy="39623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19">
              <a:extLst>
                <a:ext uri="{FF2B5EF4-FFF2-40B4-BE49-F238E27FC236}">
                  <a16:creationId xmlns:a16="http://schemas.microsoft.com/office/drawing/2014/main" id="{EB0E9A55-0905-6F4C-9022-5AE9D33A3AAB}"/>
                </a:ext>
              </a:extLst>
            </p:cNvPr>
            <p:cNvSpPr txBox="1"/>
            <p:nvPr/>
          </p:nvSpPr>
          <p:spPr>
            <a:xfrm>
              <a:off x="7134539" y="2407614"/>
              <a:ext cx="14706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PLACEMAKING</a:t>
              </a:r>
              <a:br>
                <a:rPr lang="en-GB" sz="105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05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(Urban development)</a:t>
              </a:r>
            </a:p>
          </p:txBody>
        </p:sp>
        <p:sp>
          <p:nvSpPr>
            <p:cNvPr id="87" name="TextBox 20">
              <a:extLst>
                <a:ext uri="{FF2B5EF4-FFF2-40B4-BE49-F238E27FC236}">
                  <a16:creationId xmlns:a16="http://schemas.microsoft.com/office/drawing/2014/main" id="{BDC1A2A7-E99B-C04A-B8D3-FDD0D5118473}"/>
                </a:ext>
              </a:extLst>
            </p:cNvPr>
            <p:cNvSpPr txBox="1"/>
            <p:nvPr/>
          </p:nvSpPr>
          <p:spPr>
            <a:xfrm>
              <a:off x="8523507" y="3488222"/>
              <a:ext cx="137707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  <a:endParaRPr lang="en-GB" sz="10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" name="TextBox 21">
              <a:extLst>
                <a:ext uri="{FF2B5EF4-FFF2-40B4-BE49-F238E27FC236}">
                  <a16:creationId xmlns:a16="http://schemas.microsoft.com/office/drawing/2014/main" id="{B5E31921-CA67-084D-8483-B04BD6B5FD60}"/>
                </a:ext>
              </a:extLst>
            </p:cNvPr>
            <p:cNvSpPr txBox="1"/>
            <p:nvPr/>
          </p:nvSpPr>
          <p:spPr>
            <a:xfrm>
              <a:off x="7115975" y="3495988"/>
              <a:ext cx="125195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5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ATTRACTION</a:t>
              </a:r>
              <a:endParaRPr lang="en-GB" sz="10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" name="TextBox 22">
              <a:extLst>
                <a:ext uri="{FF2B5EF4-FFF2-40B4-BE49-F238E27FC236}">
                  <a16:creationId xmlns:a16="http://schemas.microsoft.com/office/drawing/2014/main" id="{769ABC74-86E4-0E4B-9497-BDE992FB935A}"/>
                </a:ext>
              </a:extLst>
            </p:cNvPr>
            <p:cNvSpPr txBox="1"/>
            <p:nvPr/>
          </p:nvSpPr>
          <p:spPr>
            <a:xfrm>
              <a:off x="8583094" y="2535915"/>
              <a:ext cx="137707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RETENTION</a:t>
              </a:r>
              <a:endParaRPr lang="en-GB" sz="10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" name="Flowchart: Manual Operation 23">
              <a:extLst>
                <a:ext uri="{FF2B5EF4-FFF2-40B4-BE49-F238E27FC236}">
                  <a16:creationId xmlns:a16="http://schemas.microsoft.com/office/drawing/2014/main" id="{5E4AD5D5-8CAC-D74F-9175-7B45701391E7}"/>
                </a:ext>
              </a:extLst>
            </p:cNvPr>
            <p:cNvSpPr/>
            <p:nvPr/>
          </p:nvSpPr>
          <p:spPr>
            <a:xfrm rot="18440446">
              <a:off x="6123517" y="1013204"/>
              <a:ext cx="767982" cy="1275792"/>
            </a:xfrm>
            <a:prstGeom prst="flowChartManualOperati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" name="Flowchart: Manual Operation 24">
              <a:extLst>
                <a:ext uri="{FF2B5EF4-FFF2-40B4-BE49-F238E27FC236}">
                  <a16:creationId xmlns:a16="http://schemas.microsoft.com/office/drawing/2014/main" id="{5C561EDC-BF85-2646-8882-0E22E637AEC9}"/>
                </a:ext>
              </a:extLst>
            </p:cNvPr>
            <p:cNvSpPr/>
            <p:nvPr/>
          </p:nvSpPr>
          <p:spPr>
            <a:xfrm rot="19369712">
              <a:off x="6619979" y="562373"/>
              <a:ext cx="749847" cy="1274269"/>
            </a:xfrm>
            <a:prstGeom prst="flowChartManualOperati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" name="Flowchart: Manual Operation 25">
              <a:extLst>
                <a:ext uri="{FF2B5EF4-FFF2-40B4-BE49-F238E27FC236}">
                  <a16:creationId xmlns:a16="http://schemas.microsoft.com/office/drawing/2014/main" id="{66E89D0A-F2C3-B947-A1CE-79F25AD01713}"/>
                </a:ext>
              </a:extLst>
            </p:cNvPr>
            <p:cNvSpPr/>
            <p:nvPr/>
          </p:nvSpPr>
          <p:spPr>
            <a:xfrm rot="20230859">
              <a:off x="7186590" y="246328"/>
              <a:ext cx="749847" cy="1274269"/>
            </a:xfrm>
            <a:prstGeom prst="flowChartManualOperati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" name="Flowchart: Manual Operation 26">
              <a:extLst>
                <a:ext uri="{FF2B5EF4-FFF2-40B4-BE49-F238E27FC236}">
                  <a16:creationId xmlns:a16="http://schemas.microsoft.com/office/drawing/2014/main" id="{6BA1A56F-0C43-5345-B85A-AF90443622F9}"/>
                </a:ext>
              </a:extLst>
            </p:cNvPr>
            <p:cNvSpPr/>
            <p:nvPr/>
          </p:nvSpPr>
          <p:spPr>
            <a:xfrm rot="843135">
              <a:off x="8400974" y="236031"/>
              <a:ext cx="1492037" cy="1201606"/>
            </a:xfrm>
            <a:prstGeom prst="flowChartManualOperation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" name="Flowchart: Manual Operation 27">
              <a:extLst>
                <a:ext uri="{FF2B5EF4-FFF2-40B4-BE49-F238E27FC236}">
                  <a16:creationId xmlns:a16="http://schemas.microsoft.com/office/drawing/2014/main" id="{596105A9-79E2-DC41-9046-163D17818A41}"/>
                </a:ext>
              </a:extLst>
            </p:cNvPr>
            <p:cNvSpPr/>
            <p:nvPr/>
          </p:nvSpPr>
          <p:spPr>
            <a:xfrm rot="2497457">
              <a:off x="9506052" y="831855"/>
              <a:ext cx="1548014" cy="1238888"/>
            </a:xfrm>
            <a:prstGeom prst="flowChartManualOperation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" name="Flowchart: Manual Operation 28">
              <a:extLst>
                <a:ext uri="{FF2B5EF4-FFF2-40B4-BE49-F238E27FC236}">
                  <a16:creationId xmlns:a16="http://schemas.microsoft.com/office/drawing/2014/main" id="{019C4C0D-E485-C54E-A167-73C18438F2C0}"/>
                </a:ext>
              </a:extLst>
            </p:cNvPr>
            <p:cNvSpPr/>
            <p:nvPr/>
          </p:nvSpPr>
          <p:spPr>
            <a:xfrm rot="4313841">
              <a:off x="10210405" y="1897349"/>
              <a:ext cx="1500547" cy="1248954"/>
            </a:xfrm>
            <a:prstGeom prst="flowChartManualOperation">
              <a:avLst/>
            </a:prstGeom>
            <a:solidFill>
              <a:srgbClr val="5C2A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" name="Flowchart: Manual Operation 29">
              <a:extLst>
                <a:ext uri="{FF2B5EF4-FFF2-40B4-BE49-F238E27FC236}">
                  <a16:creationId xmlns:a16="http://schemas.microsoft.com/office/drawing/2014/main" id="{656AD9A9-0D6D-1C43-9B70-8BEB3F42DF31}"/>
                </a:ext>
              </a:extLst>
            </p:cNvPr>
            <p:cNvSpPr/>
            <p:nvPr/>
          </p:nvSpPr>
          <p:spPr>
            <a:xfrm rot="5837378">
              <a:off x="10516836" y="2958426"/>
              <a:ext cx="1041268" cy="1302656"/>
            </a:xfrm>
            <a:prstGeom prst="flowChartManualOperation">
              <a:avLst/>
            </a:prstGeom>
            <a:solidFill>
              <a:srgbClr val="1E2F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" name="Flowchart: Manual Operation 30">
              <a:extLst>
                <a:ext uri="{FF2B5EF4-FFF2-40B4-BE49-F238E27FC236}">
                  <a16:creationId xmlns:a16="http://schemas.microsoft.com/office/drawing/2014/main" id="{1196078F-B430-BA43-9471-23C0E92E2AE6}"/>
                </a:ext>
              </a:extLst>
            </p:cNvPr>
            <p:cNvSpPr/>
            <p:nvPr/>
          </p:nvSpPr>
          <p:spPr>
            <a:xfrm rot="7112070">
              <a:off x="10125543" y="3836234"/>
              <a:ext cx="1158317" cy="1323870"/>
            </a:xfrm>
            <a:prstGeom prst="flowChartManualOperation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" name="Flowchart: Manual Operation 31">
              <a:extLst>
                <a:ext uri="{FF2B5EF4-FFF2-40B4-BE49-F238E27FC236}">
                  <a16:creationId xmlns:a16="http://schemas.microsoft.com/office/drawing/2014/main" id="{E48B06B4-887A-0744-8BDF-69E7CD1B332A}"/>
                </a:ext>
              </a:extLst>
            </p:cNvPr>
            <p:cNvSpPr/>
            <p:nvPr/>
          </p:nvSpPr>
          <p:spPr>
            <a:xfrm rot="17470712">
              <a:off x="5801009" y="1603083"/>
              <a:ext cx="767982" cy="1244180"/>
            </a:xfrm>
            <a:prstGeom prst="flowChartManualOperatio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" name="Flowchart: Manual Operation 32">
              <a:extLst>
                <a:ext uri="{FF2B5EF4-FFF2-40B4-BE49-F238E27FC236}">
                  <a16:creationId xmlns:a16="http://schemas.microsoft.com/office/drawing/2014/main" id="{93E66CC8-655A-5B44-B30F-317119BA3BAE}"/>
                </a:ext>
              </a:extLst>
            </p:cNvPr>
            <p:cNvSpPr/>
            <p:nvPr/>
          </p:nvSpPr>
          <p:spPr>
            <a:xfrm rot="16652241">
              <a:off x="5614882" y="2247093"/>
              <a:ext cx="767982" cy="1244180"/>
            </a:xfrm>
            <a:prstGeom prst="flowChartManualOperatio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" name="Flowchart: Manual Operation 33">
              <a:extLst>
                <a:ext uri="{FF2B5EF4-FFF2-40B4-BE49-F238E27FC236}">
                  <a16:creationId xmlns:a16="http://schemas.microsoft.com/office/drawing/2014/main" id="{9C3B4952-074C-164B-9396-625AC518B5FB}"/>
                </a:ext>
              </a:extLst>
            </p:cNvPr>
            <p:cNvSpPr/>
            <p:nvPr/>
          </p:nvSpPr>
          <p:spPr>
            <a:xfrm rot="15337968">
              <a:off x="5404178" y="3152075"/>
              <a:ext cx="1287148" cy="1244180"/>
            </a:xfrm>
            <a:prstGeom prst="flowChartManualOperation">
              <a:avLst/>
            </a:prstGeom>
            <a:solidFill>
              <a:srgbClr val="FA0E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1" name="Flowchart: Manual Operation 34">
              <a:extLst>
                <a:ext uri="{FF2B5EF4-FFF2-40B4-BE49-F238E27FC236}">
                  <a16:creationId xmlns:a16="http://schemas.microsoft.com/office/drawing/2014/main" id="{3E1B6827-8653-1F43-9241-186D56C8392A}"/>
                </a:ext>
              </a:extLst>
            </p:cNvPr>
            <p:cNvSpPr/>
            <p:nvPr/>
          </p:nvSpPr>
          <p:spPr>
            <a:xfrm rot="13426749">
              <a:off x="5858101" y="4253109"/>
              <a:ext cx="1550363" cy="1244180"/>
            </a:xfrm>
            <a:prstGeom prst="flowChartManualOperation">
              <a:avLst/>
            </a:prstGeom>
            <a:solidFill>
              <a:srgbClr val="FB2D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2" name="Flowchart: Manual Operation 35">
              <a:extLst>
                <a:ext uri="{FF2B5EF4-FFF2-40B4-BE49-F238E27FC236}">
                  <a16:creationId xmlns:a16="http://schemas.microsoft.com/office/drawing/2014/main" id="{8D11162B-3201-C04B-A390-F0743A960DC6}"/>
                </a:ext>
              </a:extLst>
            </p:cNvPr>
            <p:cNvSpPr/>
            <p:nvPr/>
          </p:nvSpPr>
          <p:spPr>
            <a:xfrm rot="11722808">
              <a:off x="6992614" y="4949622"/>
              <a:ext cx="1589012" cy="1244180"/>
            </a:xfrm>
            <a:prstGeom prst="flowChartManualOperation">
              <a:avLst/>
            </a:prstGeom>
            <a:solidFill>
              <a:srgbClr val="FB4F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" name="Flowchart: Manual Operation 36">
              <a:extLst>
                <a:ext uri="{FF2B5EF4-FFF2-40B4-BE49-F238E27FC236}">
                  <a16:creationId xmlns:a16="http://schemas.microsoft.com/office/drawing/2014/main" id="{A3D2EF08-2A8C-2B42-8EA2-1CDDFCE9FF31}"/>
                </a:ext>
              </a:extLst>
            </p:cNvPr>
            <p:cNvSpPr/>
            <p:nvPr/>
          </p:nvSpPr>
          <p:spPr>
            <a:xfrm rot="10022811">
              <a:off x="8448638" y="5010064"/>
              <a:ext cx="1219063" cy="1274269"/>
            </a:xfrm>
            <a:prstGeom prst="flowChartManualOperation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" name="Flowchart: Manual Operation 37">
              <a:extLst>
                <a:ext uri="{FF2B5EF4-FFF2-40B4-BE49-F238E27FC236}">
                  <a16:creationId xmlns:a16="http://schemas.microsoft.com/office/drawing/2014/main" id="{60FB3788-5211-1843-8C4B-030542E044BA}"/>
                </a:ext>
              </a:extLst>
            </p:cNvPr>
            <p:cNvSpPr/>
            <p:nvPr/>
          </p:nvSpPr>
          <p:spPr>
            <a:xfrm rot="8628867">
              <a:off x="9414912" y="4605526"/>
              <a:ext cx="1177203" cy="1244180"/>
            </a:xfrm>
            <a:prstGeom prst="flowChartManualOperati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" name="Flowchart: Manual Operation 38">
              <a:extLst>
                <a:ext uri="{FF2B5EF4-FFF2-40B4-BE49-F238E27FC236}">
                  <a16:creationId xmlns:a16="http://schemas.microsoft.com/office/drawing/2014/main" id="{C127798B-2C0A-B243-8C8B-F0001F3940C8}"/>
                </a:ext>
              </a:extLst>
            </p:cNvPr>
            <p:cNvSpPr/>
            <p:nvPr/>
          </p:nvSpPr>
          <p:spPr>
            <a:xfrm rot="21231726">
              <a:off x="7825468" y="97654"/>
              <a:ext cx="749847" cy="1274269"/>
            </a:xfrm>
            <a:prstGeom prst="flowChartManualOperation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6" name="TextBox 39">
              <a:extLst>
                <a:ext uri="{FF2B5EF4-FFF2-40B4-BE49-F238E27FC236}">
                  <a16:creationId xmlns:a16="http://schemas.microsoft.com/office/drawing/2014/main" id="{ECBDB61A-1A5A-8A4A-B760-AD453EBBD8E8}"/>
                </a:ext>
              </a:extLst>
            </p:cNvPr>
            <p:cNvSpPr txBox="1"/>
            <p:nvPr/>
          </p:nvSpPr>
          <p:spPr>
            <a:xfrm rot="273675">
              <a:off x="5365992" y="2693944"/>
              <a:ext cx="135128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Housing</a:t>
              </a:r>
              <a:endParaRPr lang="en-GB" sz="9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" name="TextBox 40">
              <a:extLst>
                <a:ext uri="{FF2B5EF4-FFF2-40B4-BE49-F238E27FC236}">
                  <a16:creationId xmlns:a16="http://schemas.microsoft.com/office/drawing/2014/main" id="{C52202D4-26B2-0F48-98B2-537C15B738FD}"/>
                </a:ext>
              </a:extLst>
            </p:cNvPr>
            <p:cNvSpPr txBox="1"/>
            <p:nvPr/>
          </p:nvSpPr>
          <p:spPr>
            <a:xfrm rot="1248604">
              <a:off x="5579844" y="1869423"/>
              <a:ext cx="1266271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75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Buildings, squares, urban environment</a:t>
              </a:r>
              <a:endParaRPr lang="en-GB" sz="975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" name="TextBox 41">
              <a:extLst>
                <a:ext uri="{FF2B5EF4-FFF2-40B4-BE49-F238E27FC236}">
                  <a16:creationId xmlns:a16="http://schemas.microsoft.com/office/drawing/2014/main" id="{280A443E-EECA-3E40-AD63-8568274A9194}"/>
                </a:ext>
              </a:extLst>
            </p:cNvPr>
            <p:cNvSpPr txBox="1"/>
            <p:nvPr/>
          </p:nvSpPr>
          <p:spPr>
            <a:xfrm rot="2171462">
              <a:off x="5909589" y="1529482"/>
              <a:ext cx="126627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75" b="1" dirty="0">
                  <a:solidFill>
                    <a:srgbClr val="58595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Mobility</a:t>
              </a:r>
              <a:endParaRPr lang="en-GB" sz="975" b="1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" name="TextBox 42">
              <a:extLst>
                <a:ext uri="{FF2B5EF4-FFF2-40B4-BE49-F238E27FC236}">
                  <a16:creationId xmlns:a16="http://schemas.microsoft.com/office/drawing/2014/main" id="{F92B3E55-2DA0-194B-8373-FADEDCDEE6CD}"/>
                </a:ext>
              </a:extLst>
            </p:cNvPr>
            <p:cNvSpPr txBox="1"/>
            <p:nvPr/>
          </p:nvSpPr>
          <p:spPr>
            <a:xfrm rot="3210373">
              <a:off x="6369100" y="944586"/>
              <a:ext cx="1296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75" b="1" dirty="0">
                  <a:solidFill>
                    <a:srgbClr val="58595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Quality public services</a:t>
              </a:r>
            </a:p>
          </p:txBody>
        </p:sp>
        <p:sp>
          <p:nvSpPr>
            <p:cNvPr id="110" name="TextBox 43">
              <a:extLst>
                <a:ext uri="{FF2B5EF4-FFF2-40B4-BE49-F238E27FC236}">
                  <a16:creationId xmlns:a16="http://schemas.microsoft.com/office/drawing/2014/main" id="{44908F71-C917-384C-8FCF-79F1094838C3}"/>
                </a:ext>
              </a:extLst>
            </p:cNvPr>
            <p:cNvSpPr txBox="1"/>
            <p:nvPr/>
          </p:nvSpPr>
          <p:spPr>
            <a:xfrm rot="3994257">
              <a:off x="6938561" y="762449"/>
              <a:ext cx="12968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75" b="1" dirty="0">
                  <a:solidFill>
                    <a:srgbClr val="58595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Digital assets</a:t>
              </a:r>
              <a:endParaRPr lang="en-GB" sz="975" b="1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1" name="TextBox 44">
              <a:extLst>
                <a:ext uri="{FF2B5EF4-FFF2-40B4-BE49-F238E27FC236}">
                  <a16:creationId xmlns:a16="http://schemas.microsoft.com/office/drawing/2014/main" id="{9FE9A415-69A9-B54A-87DC-832F5CEC277A}"/>
                </a:ext>
              </a:extLst>
            </p:cNvPr>
            <p:cNvSpPr txBox="1"/>
            <p:nvPr/>
          </p:nvSpPr>
          <p:spPr>
            <a:xfrm rot="5069931">
              <a:off x="7577434" y="481326"/>
              <a:ext cx="1296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75" b="1" dirty="0">
                  <a:solidFill>
                    <a:srgbClr val="58595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Recreation, “third places</a:t>
              </a:r>
              <a:endParaRPr lang="en-GB" sz="975" b="1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2" name="TextBox 45">
              <a:extLst>
                <a:ext uri="{FF2B5EF4-FFF2-40B4-BE49-F238E27FC236}">
                  <a16:creationId xmlns:a16="http://schemas.microsoft.com/office/drawing/2014/main" id="{829098FC-8E2D-C04D-AFBF-5B55ED7E1A24}"/>
                </a:ext>
              </a:extLst>
            </p:cNvPr>
            <p:cNvSpPr txBox="1"/>
            <p:nvPr/>
          </p:nvSpPr>
          <p:spPr>
            <a:xfrm rot="20349999">
              <a:off x="10363808" y="2114983"/>
              <a:ext cx="1265611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75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Professional and social communities</a:t>
              </a:r>
              <a:endParaRPr lang="en-GB" sz="975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3" name="TextBox 46">
              <a:extLst>
                <a:ext uri="{FF2B5EF4-FFF2-40B4-BE49-F238E27FC236}">
                  <a16:creationId xmlns:a16="http://schemas.microsoft.com/office/drawing/2014/main" id="{E8059812-D071-2D45-8005-4C5C2298BB93}"/>
                </a:ext>
              </a:extLst>
            </p:cNvPr>
            <p:cNvSpPr txBox="1"/>
            <p:nvPr/>
          </p:nvSpPr>
          <p:spPr>
            <a:xfrm rot="17143392">
              <a:off x="8538465" y="401614"/>
              <a:ext cx="1265870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75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Attractive, high quality jobs</a:t>
              </a:r>
              <a:endParaRPr lang="en-GB" sz="975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4" name="TextBox 47">
              <a:extLst>
                <a:ext uri="{FF2B5EF4-FFF2-40B4-BE49-F238E27FC236}">
                  <a16:creationId xmlns:a16="http://schemas.microsoft.com/office/drawing/2014/main" id="{865F2F59-F67F-204F-B6B5-E77B09343495}"/>
                </a:ext>
              </a:extLst>
            </p:cNvPr>
            <p:cNvSpPr txBox="1"/>
            <p:nvPr/>
          </p:nvSpPr>
          <p:spPr>
            <a:xfrm rot="18582715">
              <a:off x="9656154" y="1190919"/>
              <a:ext cx="11944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75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Enterprise support</a:t>
              </a:r>
              <a:endParaRPr lang="en-GB" sz="975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5" name="TextBox 48">
              <a:extLst>
                <a:ext uri="{FF2B5EF4-FFF2-40B4-BE49-F238E27FC236}">
                  <a16:creationId xmlns:a16="http://schemas.microsoft.com/office/drawing/2014/main" id="{7F137DF5-00A3-7549-B35F-1CACDA2FCACC}"/>
                </a:ext>
              </a:extLst>
            </p:cNvPr>
            <p:cNvSpPr txBox="1"/>
            <p:nvPr/>
          </p:nvSpPr>
          <p:spPr>
            <a:xfrm rot="357088">
              <a:off x="10501318" y="3255415"/>
              <a:ext cx="1227261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75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High quality career orientation</a:t>
              </a:r>
              <a:endParaRPr lang="en-GB" sz="975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" name="TextBox 49">
              <a:extLst>
                <a:ext uri="{FF2B5EF4-FFF2-40B4-BE49-F238E27FC236}">
                  <a16:creationId xmlns:a16="http://schemas.microsoft.com/office/drawing/2014/main" id="{66C00192-8E57-D143-A2A0-342F700B241D}"/>
                </a:ext>
              </a:extLst>
            </p:cNvPr>
            <p:cNvSpPr txBox="1"/>
            <p:nvPr/>
          </p:nvSpPr>
          <p:spPr>
            <a:xfrm rot="1793660">
              <a:off x="10109941" y="4194823"/>
              <a:ext cx="1343268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75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Digital skills at the heart of education</a:t>
              </a:r>
              <a:endParaRPr lang="en-GB" sz="975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7" name="TextBox 50">
              <a:extLst>
                <a:ext uri="{FF2B5EF4-FFF2-40B4-BE49-F238E27FC236}">
                  <a16:creationId xmlns:a16="http://schemas.microsoft.com/office/drawing/2014/main" id="{392F294E-A2F0-D74B-A548-7822F1F7DE87}"/>
                </a:ext>
              </a:extLst>
            </p:cNvPr>
            <p:cNvSpPr txBox="1"/>
            <p:nvPr/>
          </p:nvSpPr>
          <p:spPr>
            <a:xfrm rot="2834003">
              <a:off x="9463777" y="4902472"/>
              <a:ext cx="1171326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75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Inspiring digital environment</a:t>
              </a:r>
              <a:endParaRPr lang="en-GB" sz="975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8" name="TextBox 51">
              <a:extLst>
                <a:ext uri="{FF2B5EF4-FFF2-40B4-BE49-F238E27FC236}">
                  <a16:creationId xmlns:a16="http://schemas.microsoft.com/office/drawing/2014/main" id="{B9B27290-45E7-5342-A819-470C1E084228}"/>
                </a:ext>
              </a:extLst>
            </p:cNvPr>
            <p:cNvSpPr txBox="1"/>
            <p:nvPr/>
          </p:nvSpPr>
          <p:spPr>
            <a:xfrm rot="4691412">
              <a:off x="8429999" y="5318970"/>
              <a:ext cx="1239593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75" b="1" dirty="0">
                  <a:solidFill>
                    <a:srgbClr val="58595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Teacher training and retraining</a:t>
              </a:r>
              <a:endParaRPr lang="en-GB" sz="975" b="1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" name="TextBox 52">
              <a:extLst>
                <a:ext uri="{FF2B5EF4-FFF2-40B4-BE49-F238E27FC236}">
                  <a16:creationId xmlns:a16="http://schemas.microsoft.com/office/drawing/2014/main" id="{7D81F490-B93D-264F-9E16-B1B13D7AE8A3}"/>
                </a:ext>
              </a:extLst>
            </p:cNvPr>
            <p:cNvSpPr txBox="1"/>
            <p:nvPr/>
          </p:nvSpPr>
          <p:spPr>
            <a:xfrm rot="20844909">
              <a:off x="5426144" y="3458231"/>
              <a:ext cx="12253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75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Clear proposition</a:t>
              </a:r>
              <a:endParaRPr lang="en-GB" sz="975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" name="TextBox 53">
              <a:extLst>
                <a:ext uri="{FF2B5EF4-FFF2-40B4-BE49-F238E27FC236}">
                  <a16:creationId xmlns:a16="http://schemas.microsoft.com/office/drawing/2014/main" id="{12824C48-A180-C440-B79F-9E66A715B489}"/>
                </a:ext>
              </a:extLst>
            </p:cNvPr>
            <p:cNvSpPr txBox="1"/>
            <p:nvPr/>
          </p:nvSpPr>
          <p:spPr>
            <a:xfrm rot="18766691">
              <a:off x="5934209" y="4372046"/>
              <a:ext cx="1325714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75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Partnership based marketing and communication</a:t>
              </a:r>
              <a:endParaRPr lang="en-GB" sz="975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" name="TextBox 54">
              <a:extLst>
                <a:ext uri="{FF2B5EF4-FFF2-40B4-BE49-F238E27FC236}">
                  <a16:creationId xmlns:a16="http://schemas.microsoft.com/office/drawing/2014/main" id="{D91AC41D-6F36-F447-B606-9CD8283FE0EF}"/>
                </a:ext>
              </a:extLst>
            </p:cNvPr>
            <p:cNvSpPr txBox="1"/>
            <p:nvPr/>
          </p:nvSpPr>
          <p:spPr>
            <a:xfrm rot="17055809">
              <a:off x="7168493" y="5268863"/>
              <a:ext cx="12258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75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”Soft-landing” support</a:t>
              </a:r>
              <a:endParaRPr lang="en-GB" sz="975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2" name="Arrow: Curved Down 55">
              <a:extLst>
                <a:ext uri="{FF2B5EF4-FFF2-40B4-BE49-F238E27FC236}">
                  <a16:creationId xmlns:a16="http://schemas.microsoft.com/office/drawing/2014/main" id="{C2B43FAB-8EC5-D040-9539-64844F49CBDF}"/>
                </a:ext>
              </a:extLst>
            </p:cNvPr>
            <p:cNvSpPr/>
            <p:nvPr/>
          </p:nvSpPr>
          <p:spPr>
            <a:xfrm>
              <a:off x="7527225" y="1605819"/>
              <a:ext cx="1986923" cy="333150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" name="Arrow: Curved Down 56">
              <a:extLst>
                <a:ext uri="{FF2B5EF4-FFF2-40B4-BE49-F238E27FC236}">
                  <a16:creationId xmlns:a16="http://schemas.microsoft.com/office/drawing/2014/main" id="{96581EBD-ADCE-8D45-9321-A58041C3809B}"/>
                </a:ext>
              </a:extLst>
            </p:cNvPr>
            <p:cNvSpPr/>
            <p:nvPr/>
          </p:nvSpPr>
          <p:spPr>
            <a:xfrm rot="16200000">
              <a:off x="5982728" y="3028496"/>
              <a:ext cx="1986923" cy="333150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" name="Arrow: Curved Down 57">
              <a:extLst>
                <a:ext uri="{FF2B5EF4-FFF2-40B4-BE49-F238E27FC236}">
                  <a16:creationId xmlns:a16="http://schemas.microsoft.com/office/drawing/2014/main" id="{987635C1-F900-3D4E-A57E-9B8071828D78}"/>
                </a:ext>
              </a:extLst>
            </p:cNvPr>
            <p:cNvSpPr/>
            <p:nvPr/>
          </p:nvSpPr>
          <p:spPr>
            <a:xfrm rot="10800000">
              <a:off x="7472668" y="4490802"/>
              <a:ext cx="1986923" cy="333150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" name="Arrow: Curved Down 58">
              <a:extLst>
                <a:ext uri="{FF2B5EF4-FFF2-40B4-BE49-F238E27FC236}">
                  <a16:creationId xmlns:a16="http://schemas.microsoft.com/office/drawing/2014/main" id="{E8C45F7B-62D8-7A4A-BC2C-2D3AC9ECDDA6}"/>
                </a:ext>
              </a:extLst>
            </p:cNvPr>
            <p:cNvSpPr/>
            <p:nvPr/>
          </p:nvSpPr>
          <p:spPr>
            <a:xfrm rot="5400000">
              <a:off x="8991492" y="3070446"/>
              <a:ext cx="1986923" cy="333150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2" name="Arrow: Right 38">
            <a:extLst>
              <a:ext uri="{FF2B5EF4-FFF2-40B4-BE49-F238E27FC236}">
                <a16:creationId xmlns:a16="http://schemas.microsoft.com/office/drawing/2014/main" id="{A70789D8-6559-3945-B2B2-492D43CE1F4E}"/>
              </a:ext>
            </a:extLst>
          </p:cNvPr>
          <p:cNvSpPr/>
          <p:nvPr/>
        </p:nvSpPr>
        <p:spPr>
          <a:xfrm>
            <a:off x="699365" y="411510"/>
            <a:ext cx="3349154" cy="69052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Arrow: Right 39">
            <a:extLst>
              <a:ext uri="{FF2B5EF4-FFF2-40B4-BE49-F238E27FC236}">
                <a16:creationId xmlns:a16="http://schemas.microsoft.com/office/drawing/2014/main" id="{136CC723-F0A4-5A4F-BBFD-5313404A3EC5}"/>
              </a:ext>
            </a:extLst>
          </p:cNvPr>
          <p:cNvSpPr/>
          <p:nvPr/>
        </p:nvSpPr>
        <p:spPr>
          <a:xfrm>
            <a:off x="710298" y="2237589"/>
            <a:ext cx="2917545" cy="69052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Arrow: Right 40">
            <a:extLst>
              <a:ext uri="{FF2B5EF4-FFF2-40B4-BE49-F238E27FC236}">
                <a16:creationId xmlns:a16="http://schemas.microsoft.com/office/drawing/2014/main" id="{8BE14C6C-DF56-D445-AE71-454D41CBBAD5}"/>
              </a:ext>
            </a:extLst>
          </p:cNvPr>
          <p:cNvSpPr/>
          <p:nvPr/>
        </p:nvSpPr>
        <p:spPr>
          <a:xfrm>
            <a:off x="705472" y="1281973"/>
            <a:ext cx="3068653" cy="69052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Arrow: Right 42">
            <a:extLst>
              <a:ext uri="{FF2B5EF4-FFF2-40B4-BE49-F238E27FC236}">
                <a16:creationId xmlns:a16="http://schemas.microsoft.com/office/drawing/2014/main" id="{4074FE11-E56C-E544-88AA-BA3E436B7D8F}"/>
              </a:ext>
            </a:extLst>
          </p:cNvPr>
          <p:cNvSpPr/>
          <p:nvPr/>
        </p:nvSpPr>
        <p:spPr>
          <a:xfrm>
            <a:off x="710762" y="3206438"/>
            <a:ext cx="2898972" cy="69052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Arrow: Right 43">
            <a:extLst>
              <a:ext uri="{FF2B5EF4-FFF2-40B4-BE49-F238E27FC236}">
                <a16:creationId xmlns:a16="http://schemas.microsoft.com/office/drawing/2014/main" id="{E937E642-421A-EF44-9D61-875D6191F448}"/>
              </a:ext>
            </a:extLst>
          </p:cNvPr>
          <p:cNvSpPr/>
          <p:nvPr/>
        </p:nvSpPr>
        <p:spPr>
          <a:xfrm>
            <a:off x="699365" y="4105445"/>
            <a:ext cx="3473976" cy="69052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TextBox 45">
            <a:extLst>
              <a:ext uri="{FF2B5EF4-FFF2-40B4-BE49-F238E27FC236}">
                <a16:creationId xmlns:a16="http://schemas.microsoft.com/office/drawing/2014/main" id="{B72DEDFE-43F8-424C-98C9-2DD36EFA80BD}"/>
              </a:ext>
            </a:extLst>
          </p:cNvPr>
          <p:cNvSpPr txBox="1"/>
          <p:nvPr/>
        </p:nvSpPr>
        <p:spPr>
          <a:xfrm>
            <a:off x="785257" y="578963"/>
            <a:ext cx="2894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Understand your city!</a:t>
            </a:r>
          </a:p>
        </p:txBody>
      </p:sp>
      <p:sp>
        <p:nvSpPr>
          <p:cNvPr id="68" name="TextBox 46">
            <a:extLst>
              <a:ext uri="{FF2B5EF4-FFF2-40B4-BE49-F238E27FC236}">
                <a16:creationId xmlns:a16="http://schemas.microsoft.com/office/drawing/2014/main" id="{B8101754-11E7-FF46-A0BD-5028A3736789}"/>
              </a:ext>
            </a:extLst>
          </p:cNvPr>
          <p:cNvSpPr txBox="1"/>
          <p:nvPr/>
        </p:nvSpPr>
        <p:spPr>
          <a:xfrm>
            <a:off x="785922" y="2410970"/>
            <a:ext cx="2529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Promote participation!</a:t>
            </a:r>
          </a:p>
        </p:txBody>
      </p:sp>
      <p:sp>
        <p:nvSpPr>
          <p:cNvPr id="69" name="TextBox 47">
            <a:extLst>
              <a:ext uri="{FF2B5EF4-FFF2-40B4-BE49-F238E27FC236}">
                <a16:creationId xmlns:a16="http://schemas.microsoft.com/office/drawing/2014/main" id="{554825B7-7AB7-EE46-97B6-34E5C7960018}"/>
              </a:ext>
            </a:extLst>
          </p:cNvPr>
          <p:cNvSpPr txBox="1"/>
          <p:nvPr/>
        </p:nvSpPr>
        <p:spPr>
          <a:xfrm>
            <a:off x="725765" y="1453302"/>
            <a:ext cx="2994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Have a clear vision, strategy!</a:t>
            </a:r>
          </a:p>
        </p:txBody>
      </p:sp>
      <p:sp>
        <p:nvSpPr>
          <p:cNvPr id="70" name="TextBox 48">
            <a:extLst>
              <a:ext uri="{FF2B5EF4-FFF2-40B4-BE49-F238E27FC236}">
                <a16:creationId xmlns:a16="http://schemas.microsoft.com/office/drawing/2014/main" id="{04405080-473D-8E4C-AE0D-E8BB5BECD69A}"/>
              </a:ext>
            </a:extLst>
          </p:cNvPr>
          <p:cNvSpPr txBox="1"/>
          <p:nvPr/>
        </p:nvSpPr>
        <p:spPr>
          <a:xfrm>
            <a:off x="759721" y="3392623"/>
            <a:ext cx="2563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Be open to diversity!</a:t>
            </a:r>
          </a:p>
        </p:txBody>
      </p:sp>
      <p:sp>
        <p:nvSpPr>
          <p:cNvPr id="71" name="TextBox 49">
            <a:extLst>
              <a:ext uri="{FF2B5EF4-FFF2-40B4-BE49-F238E27FC236}">
                <a16:creationId xmlns:a16="http://schemas.microsoft.com/office/drawing/2014/main" id="{0477B823-1968-6945-9A9C-284D7303D33B}"/>
              </a:ext>
            </a:extLst>
          </p:cNvPr>
          <p:cNvSpPr txBox="1"/>
          <p:nvPr/>
        </p:nvSpPr>
        <p:spPr>
          <a:xfrm>
            <a:off x="683568" y="4264512"/>
            <a:ext cx="377283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Partnership!</a:t>
            </a:r>
          </a:p>
        </p:txBody>
      </p:sp>
      <p:sp>
        <p:nvSpPr>
          <p:cNvPr id="72" name="Ellipszis 71">
            <a:extLst>
              <a:ext uri="{FF2B5EF4-FFF2-40B4-BE49-F238E27FC236}">
                <a16:creationId xmlns:a16="http://schemas.microsoft.com/office/drawing/2014/main" id="{77C2BCE8-1AA1-8148-958D-918EC0A12178}"/>
              </a:ext>
            </a:extLst>
          </p:cNvPr>
          <p:cNvSpPr/>
          <p:nvPr/>
        </p:nvSpPr>
        <p:spPr>
          <a:xfrm>
            <a:off x="397877" y="540373"/>
            <a:ext cx="418129" cy="3974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73" name="Ellipszis 72">
            <a:extLst>
              <a:ext uri="{FF2B5EF4-FFF2-40B4-BE49-F238E27FC236}">
                <a16:creationId xmlns:a16="http://schemas.microsoft.com/office/drawing/2014/main" id="{CDA921E7-9832-4F46-8689-A21D2CE87DC9}"/>
              </a:ext>
            </a:extLst>
          </p:cNvPr>
          <p:cNvSpPr/>
          <p:nvPr/>
        </p:nvSpPr>
        <p:spPr>
          <a:xfrm>
            <a:off x="389535" y="1410196"/>
            <a:ext cx="418129" cy="3974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74" name="Ellipszis 73">
            <a:extLst>
              <a:ext uri="{FF2B5EF4-FFF2-40B4-BE49-F238E27FC236}">
                <a16:creationId xmlns:a16="http://schemas.microsoft.com/office/drawing/2014/main" id="{CA4530E4-405A-9C49-A6B5-06D69B77E1AE}"/>
              </a:ext>
            </a:extLst>
          </p:cNvPr>
          <p:cNvSpPr/>
          <p:nvPr/>
        </p:nvSpPr>
        <p:spPr>
          <a:xfrm>
            <a:off x="397877" y="2386871"/>
            <a:ext cx="418129" cy="3974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75" name="Ellipszis 74">
            <a:extLst>
              <a:ext uri="{FF2B5EF4-FFF2-40B4-BE49-F238E27FC236}">
                <a16:creationId xmlns:a16="http://schemas.microsoft.com/office/drawing/2014/main" id="{6BE0C5B6-CD5E-B841-A471-E572284AAF30}"/>
              </a:ext>
            </a:extLst>
          </p:cNvPr>
          <p:cNvSpPr/>
          <p:nvPr/>
        </p:nvSpPr>
        <p:spPr>
          <a:xfrm>
            <a:off x="3725615" y="1937074"/>
            <a:ext cx="418129" cy="3974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76" name="Ellipszis 75">
            <a:extLst>
              <a:ext uri="{FF2B5EF4-FFF2-40B4-BE49-F238E27FC236}">
                <a16:creationId xmlns:a16="http://schemas.microsoft.com/office/drawing/2014/main" id="{4F972183-644A-514E-9AF2-EB751F8BDF15}"/>
              </a:ext>
            </a:extLst>
          </p:cNvPr>
          <p:cNvSpPr/>
          <p:nvPr/>
        </p:nvSpPr>
        <p:spPr>
          <a:xfrm>
            <a:off x="6848285" y="108173"/>
            <a:ext cx="418129" cy="3974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126" name="Ellipszis 125">
            <a:extLst>
              <a:ext uri="{FF2B5EF4-FFF2-40B4-BE49-F238E27FC236}">
                <a16:creationId xmlns:a16="http://schemas.microsoft.com/office/drawing/2014/main" id="{ED0570DC-4610-B449-A7FC-2F5D369EF282}"/>
              </a:ext>
            </a:extLst>
          </p:cNvPr>
          <p:cNvSpPr/>
          <p:nvPr/>
        </p:nvSpPr>
        <p:spPr>
          <a:xfrm>
            <a:off x="8690375" y="2571750"/>
            <a:ext cx="418129" cy="3974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128" name="Ellipszis 127">
            <a:extLst>
              <a:ext uri="{FF2B5EF4-FFF2-40B4-BE49-F238E27FC236}">
                <a16:creationId xmlns:a16="http://schemas.microsoft.com/office/drawing/2014/main" id="{C86CF67F-AE14-E74E-BE40-88793DDDF123}"/>
              </a:ext>
            </a:extLst>
          </p:cNvPr>
          <p:cNvSpPr/>
          <p:nvPr/>
        </p:nvSpPr>
        <p:spPr>
          <a:xfrm>
            <a:off x="4360433" y="4053525"/>
            <a:ext cx="418129" cy="3974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129" name="Ellipszis 128">
            <a:extLst>
              <a:ext uri="{FF2B5EF4-FFF2-40B4-BE49-F238E27FC236}">
                <a16:creationId xmlns:a16="http://schemas.microsoft.com/office/drawing/2014/main" id="{3D5EAD31-FBD6-8242-AAAD-B606749F761E}"/>
              </a:ext>
            </a:extLst>
          </p:cNvPr>
          <p:cNvSpPr/>
          <p:nvPr/>
        </p:nvSpPr>
        <p:spPr>
          <a:xfrm>
            <a:off x="3852334" y="1490398"/>
            <a:ext cx="418129" cy="3974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130" name="Ellipszis 129">
            <a:extLst>
              <a:ext uri="{FF2B5EF4-FFF2-40B4-BE49-F238E27FC236}">
                <a16:creationId xmlns:a16="http://schemas.microsoft.com/office/drawing/2014/main" id="{224508FD-DA2F-174F-BB6A-676518AEE8FE}"/>
              </a:ext>
            </a:extLst>
          </p:cNvPr>
          <p:cNvSpPr/>
          <p:nvPr/>
        </p:nvSpPr>
        <p:spPr>
          <a:xfrm>
            <a:off x="7868592" y="499285"/>
            <a:ext cx="418129" cy="3974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131" name="Ellipszis 130">
            <a:extLst>
              <a:ext uri="{FF2B5EF4-FFF2-40B4-BE49-F238E27FC236}">
                <a16:creationId xmlns:a16="http://schemas.microsoft.com/office/drawing/2014/main" id="{D027E492-59C8-DE4F-A13C-AC6133C12048}"/>
              </a:ext>
            </a:extLst>
          </p:cNvPr>
          <p:cNvSpPr/>
          <p:nvPr/>
        </p:nvSpPr>
        <p:spPr>
          <a:xfrm>
            <a:off x="5926446" y="9609"/>
            <a:ext cx="418129" cy="3974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132" name="Ellipszis 131">
            <a:extLst>
              <a:ext uri="{FF2B5EF4-FFF2-40B4-BE49-F238E27FC236}">
                <a16:creationId xmlns:a16="http://schemas.microsoft.com/office/drawing/2014/main" id="{E1B210BA-D961-CF49-89B8-AF4EAE5A19CF}"/>
              </a:ext>
            </a:extLst>
          </p:cNvPr>
          <p:cNvSpPr/>
          <p:nvPr/>
        </p:nvSpPr>
        <p:spPr>
          <a:xfrm>
            <a:off x="4632723" y="4349399"/>
            <a:ext cx="418129" cy="3974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133" name="Ellipszis 132">
            <a:extLst>
              <a:ext uri="{FF2B5EF4-FFF2-40B4-BE49-F238E27FC236}">
                <a16:creationId xmlns:a16="http://schemas.microsoft.com/office/drawing/2014/main" id="{7C1570A6-DFFA-924E-BF0B-DB012897D6B2}"/>
              </a:ext>
            </a:extLst>
          </p:cNvPr>
          <p:cNvSpPr/>
          <p:nvPr/>
        </p:nvSpPr>
        <p:spPr>
          <a:xfrm>
            <a:off x="3718541" y="2276243"/>
            <a:ext cx="418129" cy="3974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  <p:sp>
        <p:nvSpPr>
          <p:cNvPr id="134" name="Ellipszis 133">
            <a:extLst>
              <a:ext uri="{FF2B5EF4-FFF2-40B4-BE49-F238E27FC236}">
                <a16:creationId xmlns:a16="http://schemas.microsoft.com/office/drawing/2014/main" id="{E4ED98ED-22E4-9B45-B446-764026F7A667}"/>
              </a:ext>
            </a:extLst>
          </p:cNvPr>
          <p:cNvSpPr/>
          <p:nvPr/>
        </p:nvSpPr>
        <p:spPr>
          <a:xfrm>
            <a:off x="8182676" y="805413"/>
            <a:ext cx="418129" cy="3974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5</a:t>
            </a:r>
          </a:p>
        </p:txBody>
      </p:sp>
      <p:sp>
        <p:nvSpPr>
          <p:cNvPr id="135" name="Ellipszis 134">
            <a:extLst>
              <a:ext uri="{FF2B5EF4-FFF2-40B4-BE49-F238E27FC236}">
                <a16:creationId xmlns:a16="http://schemas.microsoft.com/office/drawing/2014/main" id="{E1AEA475-EC8E-6A42-BB35-AB5A8F0A5E33}"/>
              </a:ext>
            </a:extLst>
          </p:cNvPr>
          <p:cNvSpPr/>
          <p:nvPr/>
        </p:nvSpPr>
        <p:spPr>
          <a:xfrm>
            <a:off x="341592" y="4261140"/>
            <a:ext cx="418129" cy="3974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5</a:t>
            </a:r>
          </a:p>
        </p:txBody>
      </p:sp>
      <p:sp>
        <p:nvSpPr>
          <p:cNvPr id="136" name="Ellipszis 135">
            <a:extLst>
              <a:ext uri="{FF2B5EF4-FFF2-40B4-BE49-F238E27FC236}">
                <a16:creationId xmlns:a16="http://schemas.microsoft.com/office/drawing/2014/main" id="{E66CFF86-65EF-B644-A218-CE45C7CD1927}"/>
              </a:ext>
            </a:extLst>
          </p:cNvPr>
          <p:cNvSpPr/>
          <p:nvPr/>
        </p:nvSpPr>
        <p:spPr>
          <a:xfrm>
            <a:off x="7802798" y="4297797"/>
            <a:ext cx="418129" cy="3974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5</a:t>
            </a:r>
          </a:p>
        </p:txBody>
      </p:sp>
      <p:sp>
        <p:nvSpPr>
          <p:cNvPr id="137" name="Ellipszis 136">
            <a:extLst>
              <a:ext uri="{FF2B5EF4-FFF2-40B4-BE49-F238E27FC236}">
                <a16:creationId xmlns:a16="http://schemas.microsoft.com/office/drawing/2014/main" id="{1340276A-C874-7742-9949-124DFBA6305A}"/>
              </a:ext>
            </a:extLst>
          </p:cNvPr>
          <p:cNvSpPr/>
          <p:nvPr/>
        </p:nvSpPr>
        <p:spPr>
          <a:xfrm>
            <a:off x="8611955" y="1705472"/>
            <a:ext cx="418129" cy="3974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5</a:t>
            </a:r>
          </a:p>
        </p:txBody>
      </p:sp>
      <p:sp>
        <p:nvSpPr>
          <p:cNvPr id="138" name="Ellipszis 137">
            <a:extLst>
              <a:ext uri="{FF2B5EF4-FFF2-40B4-BE49-F238E27FC236}">
                <a16:creationId xmlns:a16="http://schemas.microsoft.com/office/drawing/2014/main" id="{21A69132-A238-E447-9CC8-37C8F42CEDCB}"/>
              </a:ext>
            </a:extLst>
          </p:cNvPr>
          <p:cNvSpPr/>
          <p:nvPr/>
        </p:nvSpPr>
        <p:spPr>
          <a:xfrm>
            <a:off x="7465430" y="4535237"/>
            <a:ext cx="418129" cy="3974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6</a:t>
            </a:r>
          </a:p>
        </p:txBody>
      </p:sp>
      <p:sp>
        <p:nvSpPr>
          <p:cNvPr id="139" name="Ellipszis 138">
            <a:extLst>
              <a:ext uri="{FF2B5EF4-FFF2-40B4-BE49-F238E27FC236}">
                <a16:creationId xmlns:a16="http://schemas.microsoft.com/office/drawing/2014/main" id="{6921329F-157C-5B4E-BA1C-6E83A848BEB0}"/>
              </a:ext>
            </a:extLst>
          </p:cNvPr>
          <p:cNvSpPr/>
          <p:nvPr/>
        </p:nvSpPr>
        <p:spPr>
          <a:xfrm>
            <a:off x="8309477" y="3770936"/>
            <a:ext cx="418129" cy="3974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6</a:t>
            </a:r>
          </a:p>
        </p:txBody>
      </p:sp>
      <p:sp>
        <p:nvSpPr>
          <p:cNvPr id="140" name="Ellipszis 139">
            <a:extLst>
              <a:ext uri="{FF2B5EF4-FFF2-40B4-BE49-F238E27FC236}">
                <a16:creationId xmlns:a16="http://schemas.microsoft.com/office/drawing/2014/main" id="{659B68C2-2C2C-6341-9D09-82E5DAF7A787}"/>
              </a:ext>
            </a:extLst>
          </p:cNvPr>
          <p:cNvSpPr/>
          <p:nvPr/>
        </p:nvSpPr>
        <p:spPr>
          <a:xfrm>
            <a:off x="8690375" y="2966361"/>
            <a:ext cx="418129" cy="3974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46068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9B8B3F7A-02F1-D048-967B-016814AFC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6" name="Téglalap 45">
            <a:extLst>
              <a:ext uri="{FF2B5EF4-FFF2-40B4-BE49-F238E27FC236}">
                <a16:creationId xmlns:a16="http://schemas.microsoft.com/office/drawing/2014/main" id="{D6BC7E98-18FC-C64B-A8A1-A658A6657DC0}"/>
              </a:ext>
            </a:extLst>
          </p:cNvPr>
          <p:cNvSpPr/>
          <p:nvPr/>
        </p:nvSpPr>
        <p:spPr>
          <a:xfrm>
            <a:off x="0" y="0"/>
            <a:ext cx="9144000" cy="513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58E96B0D-B278-1141-B8C9-D2A49686A902}"/>
              </a:ext>
            </a:extLst>
          </p:cNvPr>
          <p:cNvSpPr/>
          <p:nvPr/>
        </p:nvSpPr>
        <p:spPr>
          <a:xfrm>
            <a:off x="251520" y="195486"/>
            <a:ext cx="8712968" cy="4860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1. </a:t>
            </a:r>
            <a:r>
              <a:rPr lang="en-GB" dirty="0" err="1"/>
              <a:t>Komárom</a:t>
            </a:r>
            <a:r>
              <a:rPr lang="en-GB" dirty="0"/>
              <a:t> – “Vision workshops”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ACFEFEDC-94CB-B74E-B255-F031DBEB7AF3}"/>
              </a:ext>
            </a:extLst>
          </p:cNvPr>
          <p:cNvSpPr/>
          <p:nvPr/>
        </p:nvSpPr>
        <p:spPr>
          <a:xfrm>
            <a:off x="251520" y="715062"/>
            <a:ext cx="4176464" cy="1584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dirty="0">
                <a:solidFill>
                  <a:srgbClr val="FF0000"/>
                </a:solidFill>
              </a:rPr>
              <a:t>Context: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Located in Northern Hungary, in the Slovakian-Hungarian border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A city split by the Danube – and the state border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Population: 18.805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Téglalap 43">
            <a:extLst>
              <a:ext uri="{FF2B5EF4-FFF2-40B4-BE49-F238E27FC236}">
                <a16:creationId xmlns:a16="http://schemas.microsoft.com/office/drawing/2014/main" id="{910EDF7E-F783-2646-ADEA-54130CC3CF15}"/>
              </a:ext>
            </a:extLst>
          </p:cNvPr>
          <p:cNvSpPr/>
          <p:nvPr/>
        </p:nvSpPr>
        <p:spPr>
          <a:xfrm>
            <a:off x="4788024" y="699542"/>
            <a:ext cx="4176464" cy="15996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dirty="0">
                <a:solidFill>
                  <a:srgbClr val="FF0000"/>
                </a:solidFill>
              </a:rPr>
              <a:t>Category: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Buildings, squares, urban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Vision, 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Participation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5" name="Téglalap 44">
            <a:extLst>
              <a:ext uri="{FF2B5EF4-FFF2-40B4-BE49-F238E27FC236}">
                <a16:creationId xmlns:a16="http://schemas.microsoft.com/office/drawing/2014/main" id="{18B5B748-25A0-BB44-8799-D3319D36F10A}"/>
              </a:ext>
            </a:extLst>
          </p:cNvPr>
          <p:cNvSpPr/>
          <p:nvPr/>
        </p:nvSpPr>
        <p:spPr>
          <a:xfrm>
            <a:off x="251520" y="2355726"/>
            <a:ext cx="8712968" cy="1584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dirty="0">
                <a:solidFill>
                  <a:srgbClr val="FF0000"/>
                </a:solidFill>
              </a:rPr>
              <a:t>Activities: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7 ”vision workshops” for residents of various neighbourhoods to identify local values - interactive sessions with experienced moderators;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Drawing-, photo and internet game competition for primary and secondary school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Online questionnaire on local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“Local value tours” for schoolchildren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Téglalap 46">
            <a:extLst>
              <a:ext uri="{FF2B5EF4-FFF2-40B4-BE49-F238E27FC236}">
                <a16:creationId xmlns:a16="http://schemas.microsoft.com/office/drawing/2014/main" id="{90E3E74E-8BC0-D741-B828-5D5DD78F4989}"/>
              </a:ext>
            </a:extLst>
          </p:cNvPr>
          <p:cNvSpPr/>
          <p:nvPr/>
        </p:nvSpPr>
        <p:spPr>
          <a:xfrm>
            <a:off x="251520" y="3966287"/>
            <a:ext cx="8712968" cy="1125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dirty="0">
                <a:solidFill>
                  <a:srgbClr val="FF0000"/>
                </a:solidFill>
              </a:rPr>
              <a:t>Initial results: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Mobilisation of residents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Common view of local values, inputs to local strategies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Emotional links to the city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518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9B8B3F7A-02F1-D048-967B-016814AFC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6" name="Téglalap 45">
            <a:extLst>
              <a:ext uri="{FF2B5EF4-FFF2-40B4-BE49-F238E27FC236}">
                <a16:creationId xmlns:a16="http://schemas.microsoft.com/office/drawing/2014/main" id="{D6BC7E98-18FC-C64B-A8A1-A658A6657DC0}"/>
              </a:ext>
            </a:extLst>
          </p:cNvPr>
          <p:cNvSpPr/>
          <p:nvPr/>
        </p:nvSpPr>
        <p:spPr>
          <a:xfrm>
            <a:off x="0" y="0"/>
            <a:ext cx="9144000" cy="513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58E96B0D-B278-1141-B8C9-D2A49686A902}"/>
              </a:ext>
            </a:extLst>
          </p:cNvPr>
          <p:cNvSpPr/>
          <p:nvPr/>
        </p:nvSpPr>
        <p:spPr>
          <a:xfrm>
            <a:off x="251520" y="195486"/>
            <a:ext cx="8712968" cy="4860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2. </a:t>
            </a:r>
            <a:r>
              <a:rPr lang="en-GB" dirty="0" err="1"/>
              <a:t>Tatabánya</a:t>
            </a:r>
            <a:r>
              <a:rPr lang="en-GB" dirty="0"/>
              <a:t> – concerted actions to retain young people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ACFEFEDC-94CB-B74E-B255-F031DBEB7AF3}"/>
              </a:ext>
            </a:extLst>
          </p:cNvPr>
          <p:cNvSpPr/>
          <p:nvPr/>
        </p:nvSpPr>
        <p:spPr>
          <a:xfrm>
            <a:off x="251520" y="715062"/>
            <a:ext cx="4464496" cy="1584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dirty="0">
                <a:solidFill>
                  <a:srgbClr val="FF0000"/>
                </a:solidFill>
              </a:rPr>
              <a:t>Context: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Located in Northern Hungary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Population: 65.000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Labour shortage: emigration of young people to Western Europe, higher wages in Slovakia, other Hungarian economic centres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Téglalap 43">
            <a:extLst>
              <a:ext uri="{FF2B5EF4-FFF2-40B4-BE49-F238E27FC236}">
                <a16:creationId xmlns:a16="http://schemas.microsoft.com/office/drawing/2014/main" id="{910EDF7E-F783-2646-ADEA-54130CC3CF15}"/>
              </a:ext>
            </a:extLst>
          </p:cNvPr>
          <p:cNvSpPr/>
          <p:nvPr/>
        </p:nvSpPr>
        <p:spPr>
          <a:xfrm>
            <a:off x="4788024" y="699542"/>
            <a:ext cx="4176464" cy="15996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dirty="0">
                <a:solidFill>
                  <a:srgbClr val="FF0000"/>
                </a:solidFill>
              </a:rPr>
              <a:t>Category: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Attractive, high quality jobs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High quality career orientation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Housing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Partnership-based marketing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5" name="Téglalap 44">
            <a:extLst>
              <a:ext uri="{FF2B5EF4-FFF2-40B4-BE49-F238E27FC236}">
                <a16:creationId xmlns:a16="http://schemas.microsoft.com/office/drawing/2014/main" id="{18B5B748-25A0-BB44-8799-D3319D36F10A}"/>
              </a:ext>
            </a:extLst>
          </p:cNvPr>
          <p:cNvSpPr/>
          <p:nvPr/>
        </p:nvSpPr>
        <p:spPr>
          <a:xfrm>
            <a:off x="251520" y="2355726"/>
            <a:ext cx="8712968" cy="1584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dirty="0">
                <a:solidFill>
                  <a:srgbClr val="FF0000"/>
                </a:solidFill>
              </a:rPr>
              <a:t>Activities: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Scholarship programme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Internship programme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Housing support (municipal rental apartments)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Coordinated marketing actions – municipality and businesses</a:t>
            </a:r>
          </a:p>
        </p:txBody>
      </p:sp>
      <p:sp>
        <p:nvSpPr>
          <p:cNvPr id="47" name="Téglalap 46">
            <a:extLst>
              <a:ext uri="{FF2B5EF4-FFF2-40B4-BE49-F238E27FC236}">
                <a16:creationId xmlns:a16="http://schemas.microsoft.com/office/drawing/2014/main" id="{90E3E74E-8BC0-D741-B828-5D5DD78F4989}"/>
              </a:ext>
            </a:extLst>
          </p:cNvPr>
          <p:cNvSpPr/>
          <p:nvPr/>
        </p:nvSpPr>
        <p:spPr>
          <a:xfrm>
            <a:off x="251520" y="3966287"/>
            <a:ext cx="8712968" cy="1125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dirty="0">
                <a:solidFill>
                  <a:srgbClr val="FF0000"/>
                </a:solidFill>
              </a:rPr>
              <a:t>Initial results: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Awareness of the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Public-private cooperation</a:t>
            </a:r>
          </a:p>
          <a:p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854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9B8B3F7A-02F1-D048-967B-016814AFC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6" name="Téglalap 45">
            <a:extLst>
              <a:ext uri="{FF2B5EF4-FFF2-40B4-BE49-F238E27FC236}">
                <a16:creationId xmlns:a16="http://schemas.microsoft.com/office/drawing/2014/main" id="{D6BC7E98-18FC-C64B-A8A1-A658A6657DC0}"/>
              </a:ext>
            </a:extLst>
          </p:cNvPr>
          <p:cNvSpPr/>
          <p:nvPr/>
        </p:nvSpPr>
        <p:spPr>
          <a:xfrm>
            <a:off x="0" y="0"/>
            <a:ext cx="9144000" cy="513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58E96B0D-B278-1141-B8C9-D2A49686A902}"/>
              </a:ext>
            </a:extLst>
          </p:cNvPr>
          <p:cNvSpPr/>
          <p:nvPr/>
        </p:nvSpPr>
        <p:spPr>
          <a:xfrm>
            <a:off x="251520" y="195486"/>
            <a:ext cx="8712968" cy="4860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3. </a:t>
            </a:r>
            <a:r>
              <a:rPr lang="en-GB" dirty="0" err="1"/>
              <a:t>Kazincbarcika</a:t>
            </a:r>
            <a:r>
              <a:rPr lang="en-GB" dirty="0"/>
              <a:t> - </a:t>
            </a:r>
            <a:r>
              <a:rPr lang="en-GB" dirty="0" err="1"/>
              <a:t>Kolorcity</a:t>
            </a:r>
            <a:endParaRPr lang="en-GB" dirty="0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ACFEFEDC-94CB-B74E-B255-F031DBEB7AF3}"/>
              </a:ext>
            </a:extLst>
          </p:cNvPr>
          <p:cNvSpPr/>
          <p:nvPr/>
        </p:nvSpPr>
        <p:spPr>
          <a:xfrm>
            <a:off x="251520" y="715062"/>
            <a:ext cx="4464496" cy="1584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300" dirty="0">
                <a:solidFill>
                  <a:srgbClr val="FF0000"/>
                </a:solidFill>
              </a:rPr>
              <a:t>Context: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tx1"/>
                </a:solidFill>
              </a:rPr>
              <a:t>Located in Northern Hungary, heavy industrial past in socialist 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tx1"/>
                </a:solidFill>
              </a:rPr>
              <a:t>most traditional businesses went bankrupt, very high unemployment, grey, dirty boring city, losing highly educated young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tx1"/>
                </a:solidFill>
              </a:rPr>
              <a:t>negative image, no attachment to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3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300" dirty="0">
              <a:solidFill>
                <a:schemeClr val="tx1"/>
              </a:solidFill>
            </a:endParaRPr>
          </a:p>
        </p:txBody>
      </p:sp>
      <p:sp>
        <p:nvSpPr>
          <p:cNvPr id="44" name="Téglalap 43">
            <a:extLst>
              <a:ext uri="{FF2B5EF4-FFF2-40B4-BE49-F238E27FC236}">
                <a16:creationId xmlns:a16="http://schemas.microsoft.com/office/drawing/2014/main" id="{910EDF7E-F783-2646-ADEA-54130CC3CF15}"/>
              </a:ext>
            </a:extLst>
          </p:cNvPr>
          <p:cNvSpPr/>
          <p:nvPr/>
        </p:nvSpPr>
        <p:spPr>
          <a:xfrm>
            <a:off x="4788024" y="699542"/>
            <a:ext cx="4176464" cy="15996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dirty="0">
                <a:solidFill>
                  <a:srgbClr val="FF0000"/>
                </a:solidFill>
              </a:rPr>
              <a:t>Category: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Attractive, high quality jobs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Recreation, third places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Enterprise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Partnership-based marketing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5" name="Téglalap 44">
            <a:extLst>
              <a:ext uri="{FF2B5EF4-FFF2-40B4-BE49-F238E27FC236}">
                <a16:creationId xmlns:a16="http://schemas.microsoft.com/office/drawing/2014/main" id="{18B5B748-25A0-BB44-8799-D3319D36F10A}"/>
              </a:ext>
            </a:extLst>
          </p:cNvPr>
          <p:cNvSpPr/>
          <p:nvPr/>
        </p:nvSpPr>
        <p:spPr>
          <a:xfrm>
            <a:off x="251520" y="2355726"/>
            <a:ext cx="8712968" cy="1584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600" dirty="0">
                <a:solidFill>
                  <a:srgbClr val="FF0000"/>
                </a:solidFill>
              </a:rPr>
              <a:t>Activities: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Reinventing the city – low-cost solutions to colour buildings, improve public spaces;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Cultural and community programmes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Enterprise support (incubator)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Active communication of the new image</a:t>
            </a:r>
          </a:p>
          <a:p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47" name="Téglalap 46">
            <a:extLst>
              <a:ext uri="{FF2B5EF4-FFF2-40B4-BE49-F238E27FC236}">
                <a16:creationId xmlns:a16="http://schemas.microsoft.com/office/drawing/2014/main" id="{90E3E74E-8BC0-D741-B828-5D5DD78F4989}"/>
              </a:ext>
            </a:extLst>
          </p:cNvPr>
          <p:cNvSpPr/>
          <p:nvPr/>
        </p:nvSpPr>
        <p:spPr>
          <a:xfrm>
            <a:off x="251520" y="3966287"/>
            <a:ext cx="8712968" cy="1125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dirty="0">
                <a:solidFill>
                  <a:srgbClr val="FF0000"/>
                </a:solidFill>
              </a:rPr>
              <a:t>Initial results: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Slowly changing image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Attachment to place, locals are proud of their 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Residents are committed to make </a:t>
            </a:r>
            <a:r>
              <a:rPr lang="en-GB" sz="1600" dirty="0" err="1">
                <a:solidFill>
                  <a:schemeClr val="tx1"/>
                </a:solidFill>
              </a:rPr>
              <a:t>Kazincbarcika</a:t>
            </a:r>
            <a:r>
              <a:rPr lang="en-GB" sz="1600" dirty="0">
                <a:solidFill>
                  <a:schemeClr val="tx1"/>
                </a:solidFill>
              </a:rPr>
              <a:t> a better place</a:t>
            </a:r>
          </a:p>
          <a:p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24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varoskep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" y="7"/>
            <a:ext cx="9143985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87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3"/>
          <p:cNvSpPr txBox="1">
            <a:spLocks/>
          </p:cNvSpPr>
          <p:nvPr/>
        </p:nvSpPr>
        <p:spPr>
          <a:xfrm>
            <a:off x="134912" y="2083386"/>
            <a:ext cx="3372787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50">
                <a:solidFill>
                  <a:srgbClr val="00B0F0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GB" sz="4050" dirty="0">
                <a:solidFill>
                  <a:srgbClr val="00B0F0"/>
                </a:solidFill>
                <a:latin typeface="Open Sans" charset="0"/>
                <a:ea typeface="Open Sans" charset="0"/>
                <a:cs typeface="Open Sans" charset="0"/>
              </a:rPr>
              <a:t>	</a:t>
            </a:r>
            <a:endParaRPr lang="en-GB" sz="4050" dirty="0">
              <a:solidFill>
                <a:srgbClr val="58595B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76DEB894-2020-5349-8BA0-5103C5FFD14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70" y="411510"/>
            <a:ext cx="7341433" cy="412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52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47906" cy="176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7905" y="1"/>
            <a:ext cx="3554122" cy="266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20550"/>
            <a:ext cx="2659536" cy="177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5927" y="3193333"/>
            <a:ext cx="2925251" cy="195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89" y="3440981"/>
            <a:ext cx="2678225" cy="1689331"/>
          </a:xfrm>
          <a:prstGeom prst="rect">
            <a:avLst/>
          </a:prstGeom>
        </p:spPr>
      </p:pic>
      <p:pic>
        <p:nvPicPr>
          <p:cNvPr id="12" name="Picture 4" descr="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6014" y="0"/>
            <a:ext cx="346516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4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6983" y="2664502"/>
            <a:ext cx="3163193" cy="246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8058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4568</TotalTime>
  <Words>524</Words>
  <Application>Microsoft Office PowerPoint</Application>
  <PresentationFormat>On-screen Show (16:9)</PresentationFormat>
  <Paragraphs>125</Paragraphs>
  <Slides>14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Office-téma</vt:lpstr>
      <vt:lpstr>(Best) Practices from hungary (and elsewhere)  KICK-OFF MEETING OF THE PROJECT ’TRANSNATIONAL COOPERATION FOR YOUTH PROFESSIONALS’ EFOP-5.2.2-17-2017-00057  </vt:lpstr>
      <vt:lpstr>Practices from hungary (and elsewhere)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Cesenalab – start-up centre</vt:lpstr>
      <vt:lpstr>PowerPoint Presentation</vt:lpstr>
      <vt:lpstr>Key lessons</vt:lpstr>
    </vt:vector>
  </TitlesOfParts>
  <Company>novak.adam@gmail.com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Kézy Béla</cp:lastModifiedBy>
  <cp:revision>133</cp:revision>
  <cp:lastPrinted>2016-10-04T09:03:23Z</cp:lastPrinted>
  <dcterms:created xsi:type="dcterms:W3CDTF">2014-03-03T11:13:53Z</dcterms:created>
  <dcterms:modified xsi:type="dcterms:W3CDTF">2018-05-29T11:50:12Z</dcterms:modified>
</cp:coreProperties>
</file>