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5"/>
  </p:notesMasterIdLst>
  <p:handoutMasterIdLst>
    <p:handoutMasterId r:id="rId26"/>
  </p:handoutMasterIdLst>
  <p:sldIdLst>
    <p:sldId id="257" r:id="rId5"/>
    <p:sldId id="273" r:id="rId6"/>
    <p:sldId id="268" r:id="rId7"/>
    <p:sldId id="272" r:id="rId8"/>
    <p:sldId id="279" r:id="rId9"/>
    <p:sldId id="267" r:id="rId10"/>
    <p:sldId id="269" r:id="rId11"/>
    <p:sldId id="270" r:id="rId12"/>
    <p:sldId id="274" r:id="rId13"/>
    <p:sldId id="275" r:id="rId14"/>
    <p:sldId id="276" r:id="rId15"/>
    <p:sldId id="277" r:id="rId16"/>
    <p:sldId id="278" r:id="rId17"/>
    <p:sldId id="280" r:id="rId18"/>
    <p:sldId id="281" r:id="rId19"/>
    <p:sldId id="282" r:id="rId20"/>
    <p:sldId id="283" r:id="rId21"/>
    <p:sldId id="284" r:id="rId22"/>
    <p:sldId id="285" r:id="rId23"/>
    <p:sldId id="271" r:id="rId24"/>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5" pos="38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4404"/>
    <a:srgbClr val="5F6F0F"/>
    <a:srgbClr val="718412"/>
    <a:srgbClr val="65741A"/>
    <a:srgbClr val="70811D"/>
    <a:srgbClr val="7B8D1F"/>
    <a:srgbClr val="839721"/>
    <a:srgbClr val="95AB25"/>
    <a:srgbClr val="BC5500"/>
    <a:srgbClr val="C45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72" d="100"/>
          <a:sy n="72" d="100"/>
        </p:scale>
        <p:origin x="660" y="78"/>
      </p:cViewPr>
      <p:guideLst>
        <p:guide orient="horz" pos="2160"/>
        <p:guide pos="3839"/>
      </p:guideLst>
    </p:cSldViewPr>
  </p:slideViewPr>
  <p:notesTextViewPr>
    <p:cViewPr>
      <p:scale>
        <a:sx n="1" d="1"/>
        <a:sy n="1" d="1"/>
      </p:scale>
      <p:origin x="0" y="0"/>
    </p:cViewPr>
  </p:notesTextViewPr>
  <p:notesViewPr>
    <p:cSldViewPr showGuides="1">
      <p:cViewPr varScale="1">
        <p:scale>
          <a:sx n="63" d="100"/>
          <a:sy n="63" d="100"/>
        </p:scale>
        <p:origin x="283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5948877029914725E-2"/>
          <c:y val="4.897286319467857E-2"/>
          <c:w val="0.87616846122423275"/>
          <c:h val="0.80904518581918583"/>
        </c:manualLayout>
      </c:layout>
      <c:barChart>
        <c:barDir val="col"/>
        <c:grouping val="clustered"/>
        <c:varyColors val="0"/>
        <c:ser>
          <c:idx val="0"/>
          <c:order val="0"/>
          <c:tx>
            <c:strRef>
              <c:f>Sheet1!$B$1</c:f>
              <c:strCache>
                <c:ptCount val="1"/>
                <c:pt idx="0">
                  <c:v>In Serbia</c:v>
                </c:pt>
              </c:strCache>
            </c:strRef>
          </c:tx>
          <c:spPr>
            <a:solidFill>
              <a:schemeClr val="accent1"/>
            </a:solidFill>
            <a:ln>
              <a:noFill/>
            </a:ln>
            <a:effectLst/>
          </c:spPr>
          <c:invertIfNegative val="0"/>
          <c:cat>
            <c:strRef>
              <c:f>Sheet1!$A$2</c:f>
              <c:strCache>
                <c:ptCount val="1"/>
                <c:pt idx="0">
                  <c:v>Serbians</c:v>
                </c:pt>
              </c:strCache>
            </c:strRef>
          </c:cat>
          <c:val>
            <c:numRef>
              <c:f>Sheet1!$B$2</c:f>
              <c:numCache>
                <c:formatCode>General</c:formatCode>
                <c:ptCount val="1"/>
                <c:pt idx="0">
                  <c:v>5988150</c:v>
                </c:pt>
              </c:numCache>
            </c:numRef>
          </c:val>
          <c:extLst>
            <c:ext xmlns:c16="http://schemas.microsoft.com/office/drawing/2014/chart" uri="{C3380CC4-5D6E-409C-BE32-E72D297353CC}">
              <c16:uniqueId val="{00000000-75E9-4589-9C02-C8E6948A9349}"/>
            </c:ext>
          </c:extLst>
        </c:ser>
        <c:ser>
          <c:idx val="1"/>
          <c:order val="1"/>
          <c:tx>
            <c:strRef>
              <c:f>Sheet1!$C$1</c:f>
              <c:strCache>
                <c:ptCount val="1"/>
                <c:pt idx="0">
                  <c:v>Diaspora</c:v>
                </c:pt>
              </c:strCache>
            </c:strRef>
          </c:tx>
          <c:spPr>
            <a:solidFill>
              <a:schemeClr val="accent2"/>
            </a:solidFill>
            <a:ln>
              <a:noFill/>
            </a:ln>
            <a:effectLst/>
          </c:spPr>
          <c:invertIfNegative val="0"/>
          <c:cat>
            <c:strRef>
              <c:f>Sheet1!$A$2</c:f>
              <c:strCache>
                <c:ptCount val="1"/>
                <c:pt idx="0">
                  <c:v>Serbians</c:v>
                </c:pt>
              </c:strCache>
            </c:strRef>
          </c:cat>
          <c:val>
            <c:numRef>
              <c:f>Sheet1!$C$2</c:f>
              <c:numCache>
                <c:formatCode>General</c:formatCode>
                <c:ptCount val="1"/>
                <c:pt idx="0">
                  <c:v>4000000</c:v>
                </c:pt>
              </c:numCache>
            </c:numRef>
          </c:val>
          <c:extLst>
            <c:ext xmlns:c16="http://schemas.microsoft.com/office/drawing/2014/chart" uri="{C3380CC4-5D6E-409C-BE32-E72D297353CC}">
              <c16:uniqueId val="{00000001-75E9-4589-9C02-C8E6948A9349}"/>
            </c:ext>
          </c:extLst>
        </c:ser>
        <c:ser>
          <c:idx val="2"/>
          <c:order val="2"/>
          <c:tx>
            <c:strRef>
              <c:f>Sheet1!$D$1</c:f>
              <c:strCache>
                <c:ptCount val="1"/>
                <c:pt idx="0">
                  <c:v>Total</c:v>
                </c:pt>
              </c:strCache>
            </c:strRef>
          </c:tx>
          <c:spPr>
            <a:solidFill>
              <a:schemeClr val="accent3"/>
            </a:solidFill>
            <a:ln>
              <a:noFill/>
            </a:ln>
            <a:effectLst/>
          </c:spPr>
          <c:invertIfNegative val="0"/>
          <c:cat>
            <c:strRef>
              <c:f>Sheet1!$A$2</c:f>
              <c:strCache>
                <c:ptCount val="1"/>
                <c:pt idx="0">
                  <c:v>Serbians</c:v>
                </c:pt>
              </c:strCache>
            </c:strRef>
          </c:cat>
          <c:val>
            <c:numRef>
              <c:f>Sheet1!$D$2</c:f>
              <c:numCache>
                <c:formatCode>General</c:formatCode>
                <c:ptCount val="1"/>
                <c:pt idx="0">
                  <c:v>9988150</c:v>
                </c:pt>
              </c:numCache>
            </c:numRef>
          </c:val>
          <c:extLst>
            <c:ext xmlns:c16="http://schemas.microsoft.com/office/drawing/2014/chart" uri="{C3380CC4-5D6E-409C-BE32-E72D297353CC}">
              <c16:uniqueId val="{00000000-5161-4EF0-9C26-6EE110BD5E29}"/>
            </c:ext>
          </c:extLst>
        </c:ser>
        <c:dLbls>
          <c:showLegendKey val="0"/>
          <c:showVal val="0"/>
          <c:showCatName val="0"/>
          <c:showSerName val="0"/>
          <c:showPercent val="0"/>
          <c:showBubbleSize val="0"/>
        </c:dLbls>
        <c:gapWidth val="219"/>
        <c:overlap val="-27"/>
        <c:axId val="420647360"/>
        <c:axId val="420652280"/>
      </c:barChart>
      <c:catAx>
        <c:axId val="420647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20652280"/>
        <c:crosses val="autoZero"/>
        <c:auto val="1"/>
        <c:lblAlgn val="ctr"/>
        <c:lblOffset val="100"/>
        <c:noMultiLvlLbl val="0"/>
      </c:catAx>
      <c:valAx>
        <c:axId val="4206522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206473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Unemployment</a:t>
            </a:r>
            <a:endParaRPr lang="en-GB"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3141712722174318E-2"/>
          <c:y val="0.17699680428615522"/>
          <c:w val="0.92685828727782571"/>
          <c:h val="0.76742598097634673"/>
        </c:manualLayout>
      </c:layout>
      <c:barChart>
        <c:barDir val="col"/>
        <c:grouping val="clustered"/>
        <c:varyColors val="0"/>
        <c:ser>
          <c:idx val="0"/>
          <c:order val="0"/>
          <c:tx>
            <c:strRef>
              <c:f>Sheet1!$B$1</c:f>
              <c:strCache>
                <c:ptCount val="1"/>
                <c:pt idx="0">
                  <c:v>Youth aged 15-24</c:v>
                </c:pt>
              </c:strCache>
            </c:strRef>
          </c:tx>
          <c:spPr>
            <a:solidFill>
              <a:schemeClr val="accent1"/>
            </a:solidFill>
            <a:ln>
              <a:noFill/>
            </a:ln>
            <a:effectLst/>
          </c:spPr>
          <c:invertIfNegative val="0"/>
          <c:cat>
            <c:strRef>
              <c:f>Sheet1!$A$2:$A$3</c:f>
              <c:strCache>
                <c:ptCount val="2"/>
                <c:pt idx="0">
                  <c:v>EU 2013</c:v>
                </c:pt>
                <c:pt idx="1">
                  <c:v>Serbia 2014</c:v>
                </c:pt>
              </c:strCache>
            </c:strRef>
          </c:cat>
          <c:val>
            <c:numRef>
              <c:f>Sheet1!$B$2:$B$3</c:f>
              <c:numCache>
                <c:formatCode>General</c:formatCode>
                <c:ptCount val="2"/>
                <c:pt idx="0">
                  <c:v>23.4</c:v>
                </c:pt>
                <c:pt idx="1">
                  <c:v>41.7</c:v>
                </c:pt>
              </c:numCache>
            </c:numRef>
          </c:val>
          <c:extLst>
            <c:ext xmlns:c16="http://schemas.microsoft.com/office/drawing/2014/chart" uri="{C3380CC4-5D6E-409C-BE32-E72D297353CC}">
              <c16:uniqueId val="{00000000-8013-42AF-9AD2-ACABE859275C}"/>
            </c:ext>
          </c:extLst>
        </c:ser>
        <c:dLbls>
          <c:showLegendKey val="0"/>
          <c:showVal val="0"/>
          <c:showCatName val="0"/>
          <c:showSerName val="0"/>
          <c:showPercent val="0"/>
          <c:showBubbleSize val="0"/>
        </c:dLbls>
        <c:gapWidth val="219"/>
        <c:overlap val="-27"/>
        <c:axId val="421413264"/>
        <c:axId val="421419824"/>
      </c:barChart>
      <c:catAx>
        <c:axId val="421413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21419824"/>
        <c:crosses val="autoZero"/>
        <c:auto val="1"/>
        <c:lblAlgn val="ctr"/>
        <c:lblOffset val="100"/>
        <c:noMultiLvlLbl val="0"/>
      </c:catAx>
      <c:valAx>
        <c:axId val="4214198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21413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What students want?</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Sales</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96BF-4EB2-98F3-F44292FFEE6C}"/>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96BF-4EB2-98F3-F44292FFEE6C}"/>
              </c:ext>
            </c:extLst>
          </c:dPt>
          <c:cat>
            <c:strRef>
              <c:f>Sheet1!$A$2:$A$3</c:f>
              <c:strCache>
                <c:ptCount val="2"/>
                <c:pt idx="0">
                  <c:v>Want to work abroad </c:v>
                </c:pt>
                <c:pt idx="1">
                  <c:v>Want to work in Serbia</c:v>
                </c:pt>
              </c:strCache>
            </c:strRef>
          </c:cat>
          <c:val>
            <c:numRef>
              <c:f>Sheet1!$B$2:$B$3</c:f>
              <c:numCache>
                <c:formatCode>General</c:formatCode>
                <c:ptCount val="2"/>
                <c:pt idx="0">
                  <c:v>82</c:v>
                </c:pt>
                <c:pt idx="1">
                  <c:v>18</c:v>
                </c:pt>
              </c:numCache>
            </c:numRef>
          </c:val>
          <c:extLst>
            <c:ext xmlns:c16="http://schemas.microsoft.com/office/drawing/2014/chart" uri="{C3380CC4-5D6E-409C-BE32-E72D297353CC}">
              <c16:uniqueId val="{00000000-2691-402C-B48D-340D298D97B3}"/>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0.88744</cdr:y>
    </cdr:from>
    <cdr:to>
      <cdr:x>0.00526</cdr:x>
      <cdr:y>1</cdr:y>
    </cdr:to>
    <cdr:sp macro="" textlink="">
      <cdr:nvSpPr>
        <cdr:cNvPr id="2" name="TextBox 1">
          <a:extLst xmlns:a="http://schemas.openxmlformats.org/drawingml/2006/main">
            <a:ext uri="{FF2B5EF4-FFF2-40B4-BE49-F238E27FC236}">
              <a16:creationId xmlns:a16="http://schemas.microsoft.com/office/drawing/2014/main" id="{B6BA9515-5D78-4466-8886-DB657756BDBD}"/>
            </a:ext>
          </a:extLst>
        </cdr:cNvPr>
        <cdr:cNvSpPr txBox="1"/>
      </cdr:nvSpPr>
      <cdr:spPr>
        <a:xfrm xmlns:a="http://schemas.openxmlformats.org/drawingml/2006/main">
          <a:off x="0" y="4602480"/>
          <a:ext cx="45719" cy="523220"/>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endParaRPr lang="en-GB" sz="28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E5B4EDC-59C0-49C7-8ADA-5A781B329E02}" type="datetimeFigureOut">
              <a:rPr lang="en-US"/>
              <a:t>5/28/2018</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429053-DC2A-4342-ADD4-2FD729D91E2C}" type="slidenum">
              <a:rPr/>
              <a:t>‹#›</a:t>
            </a:fld>
            <a:endParaRPr/>
          </a:p>
        </p:txBody>
      </p:sp>
    </p:spTree>
    <p:extLst>
      <p:ext uri="{BB962C8B-B14F-4D97-AF65-F5344CB8AC3E}">
        <p14:creationId xmlns:p14="http://schemas.microsoft.com/office/powerpoint/2010/main" val="42320457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D8D46A-B586-417D-BFBD-8C8FE0AAF762}" type="datetimeFigureOut">
              <a:rPr lang="en-US"/>
              <a:t>5/28/2018</a:t>
            </a:fld>
            <a:endParaRP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BA5BD7-F043-4D1B-AA17-CD412FC534DE}" type="slidenum">
              <a:rPr/>
              <a:t>‹#›</a:t>
            </a:fld>
            <a:endParaRPr/>
          </a:p>
        </p:txBody>
      </p:sp>
    </p:spTree>
    <p:extLst>
      <p:ext uri="{BB962C8B-B14F-4D97-AF65-F5344CB8AC3E}">
        <p14:creationId xmlns:p14="http://schemas.microsoft.com/office/powerpoint/2010/main" val="27670578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BA5BD7-F043-4D1B-AA17-CD412FC534DE}" type="slidenum">
              <a:rPr lang="en-US" smtClean="0"/>
              <a:t>8</a:t>
            </a:fld>
            <a:endParaRPr lang="en-US"/>
          </a:p>
        </p:txBody>
      </p:sp>
    </p:spTree>
    <p:extLst>
      <p:ext uri="{BB962C8B-B14F-4D97-AF65-F5344CB8AC3E}">
        <p14:creationId xmlns:p14="http://schemas.microsoft.com/office/powerpoint/2010/main" val="4117229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21" name="diagonals"/>
          <p:cNvGrpSpPr/>
          <p:nvPr/>
        </p:nvGrpSpPr>
        <p:grpSpPr>
          <a:xfrm>
            <a:off x="7516443" y="4145281"/>
            <a:ext cx="4686117" cy="2731407"/>
            <a:chOff x="5638800" y="3108960"/>
            <a:chExt cx="3515503" cy="2048555"/>
          </a:xfrm>
        </p:grpSpPr>
        <p:cxnSp>
          <p:nvCxnSpPr>
            <p:cNvPr id="14" name="Straight Connector 13"/>
            <p:cNvCxnSpPr/>
            <p:nvPr/>
          </p:nvCxnSpPr>
          <p:spPr>
            <a:xfrm flipV="1">
              <a:off x="5638800" y="3108960"/>
              <a:ext cx="3515503" cy="2037116"/>
            </a:xfrm>
            <a:prstGeom prst="line">
              <a:avLst/>
            </a:pr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7" name="Straight Connector 16"/>
            <p:cNvCxnSpPr/>
            <p:nvPr/>
          </p:nvCxnSpPr>
          <p:spPr>
            <a:xfrm flipV="1">
              <a:off x="6004643" y="3333750"/>
              <a:ext cx="3149660" cy="1823765"/>
            </a:xfrm>
            <a:prstGeom prst="line">
              <a:avLst/>
            </a:pr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9" name="Straight Connector 18"/>
            <p:cNvCxnSpPr/>
            <p:nvPr/>
          </p:nvCxnSpPr>
          <p:spPr>
            <a:xfrm flipV="1">
              <a:off x="6388342" y="3549891"/>
              <a:ext cx="2765961" cy="1600149"/>
            </a:xfrm>
            <a:prstGeom prst="line">
              <a:avLst/>
            </a:pr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grpSp>
      <p:grpSp>
        <p:nvGrpSpPr>
          <p:cNvPr id="12" name="bottom lines"/>
          <p:cNvGrpSpPr/>
          <p:nvPr/>
        </p:nvGrpSpPr>
        <p:grpSpPr>
          <a:xfrm>
            <a:off x="-8916" y="6057149"/>
            <a:ext cx="5498726" cy="820207"/>
            <a:chOff x="-6689" y="4553748"/>
            <a:chExt cx="4125119" cy="615155"/>
          </a:xfrm>
        </p:grpSpPr>
        <p:sp>
          <p:nvSpPr>
            <p:cNvPr id="9" name="Freeform 8"/>
            <p:cNvSpPr/>
            <p:nvPr/>
          </p:nvSpPr>
          <p:spPr>
            <a:xfrm rot="16200000">
              <a:off x="1754302" y="2802395"/>
              <a:ext cx="612775" cy="411548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4115481 h 4115481"/>
                <a:gd name="connsiteX1" fmla="*/ 612775 w 612775"/>
                <a:gd name="connsiteY1" fmla="*/ 3180443 h 4115481"/>
                <a:gd name="connsiteX2" fmla="*/ 612775 w 612775"/>
                <a:gd name="connsiteY2" fmla="*/ 0 h 4115481"/>
              </a:gdLst>
              <a:ahLst/>
              <a:cxnLst>
                <a:cxn ang="0">
                  <a:pos x="connsiteX0" y="connsiteY0"/>
                </a:cxn>
                <a:cxn ang="0">
                  <a:pos x="connsiteX1" y="connsiteY1"/>
                </a:cxn>
                <a:cxn ang="0">
                  <a:pos x="connsiteX2" y="connsiteY2"/>
                </a:cxn>
              </a:cxnLst>
              <a:rect l="l" t="t" r="r" b="b"/>
              <a:pathLst>
                <a:path w="612775" h="4115481">
                  <a:moveTo>
                    <a:pt x="0" y="4115481"/>
                  </a:moveTo>
                  <a:lnTo>
                    <a:pt x="612775" y="3180443"/>
                  </a:lnTo>
                  <a:lnTo>
                    <a:pt x="612775" y="0"/>
                  </a:lnTo>
                </a:path>
              </a:pathLst>
            </a:cu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10" name="Freeform 9"/>
            <p:cNvSpPr/>
            <p:nvPr/>
          </p:nvSpPr>
          <p:spPr>
            <a:xfrm rot="16200000">
              <a:off x="1604659" y="3152814"/>
              <a:ext cx="410751" cy="3621427"/>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202024 w 612775"/>
                <a:gd name="connsiteY1" fmla="*/ 3607676 h 3919538"/>
                <a:gd name="connsiteX2" fmla="*/ 612775 w 612775"/>
                <a:gd name="connsiteY2" fmla="*/ 2984500 h 3919538"/>
                <a:gd name="connsiteX3" fmla="*/ 612775 w 612775"/>
                <a:gd name="connsiteY3" fmla="*/ 0 h 3919538"/>
                <a:gd name="connsiteX0" fmla="*/ 0 w 410751"/>
                <a:gd name="connsiteY0" fmla="*/ 3607676 h 3607676"/>
                <a:gd name="connsiteX1" fmla="*/ 410751 w 410751"/>
                <a:gd name="connsiteY1" fmla="*/ 2984500 h 3607676"/>
                <a:gd name="connsiteX2" fmla="*/ 410751 w 410751"/>
                <a:gd name="connsiteY2" fmla="*/ 0 h 3607676"/>
                <a:gd name="connsiteX0" fmla="*/ 0 w 410751"/>
                <a:gd name="connsiteY0" fmla="*/ 3607676 h 3607676"/>
                <a:gd name="connsiteX1" fmla="*/ 410751 w 410751"/>
                <a:gd name="connsiteY1" fmla="*/ 2984500 h 3607676"/>
                <a:gd name="connsiteX2" fmla="*/ 409575 w 410751"/>
                <a:gd name="connsiteY2" fmla="*/ 185820 h 3607676"/>
                <a:gd name="connsiteX3" fmla="*/ 410751 w 410751"/>
                <a:gd name="connsiteY3" fmla="*/ 0 h 3607676"/>
                <a:gd name="connsiteX0" fmla="*/ 0 w 410751"/>
                <a:gd name="connsiteY0" fmla="*/ 3421856 h 3421856"/>
                <a:gd name="connsiteX1" fmla="*/ 410751 w 410751"/>
                <a:gd name="connsiteY1" fmla="*/ 2798680 h 3421856"/>
                <a:gd name="connsiteX2" fmla="*/ 409575 w 410751"/>
                <a:gd name="connsiteY2" fmla="*/ 0 h 3421856"/>
                <a:gd name="connsiteX0" fmla="*/ 0 w 410751"/>
                <a:gd name="connsiteY0" fmla="*/ 3614170 h 3614170"/>
                <a:gd name="connsiteX1" fmla="*/ 410751 w 410751"/>
                <a:gd name="connsiteY1" fmla="*/ 2990994 h 3614170"/>
                <a:gd name="connsiteX2" fmla="*/ 405947 w 410751"/>
                <a:gd name="connsiteY2" fmla="*/ 0 h 3614170"/>
                <a:gd name="connsiteX0" fmla="*/ 0 w 410751"/>
                <a:gd name="connsiteY0" fmla="*/ 3621427 h 3621427"/>
                <a:gd name="connsiteX1" fmla="*/ 410751 w 410751"/>
                <a:gd name="connsiteY1" fmla="*/ 2998251 h 3621427"/>
                <a:gd name="connsiteX2" fmla="*/ 405947 w 410751"/>
                <a:gd name="connsiteY2" fmla="*/ 0 h 3621427"/>
              </a:gdLst>
              <a:ahLst/>
              <a:cxnLst>
                <a:cxn ang="0">
                  <a:pos x="connsiteX0" y="connsiteY0"/>
                </a:cxn>
                <a:cxn ang="0">
                  <a:pos x="connsiteX1" y="connsiteY1"/>
                </a:cxn>
                <a:cxn ang="0">
                  <a:pos x="connsiteX2" y="connsiteY2"/>
                </a:cxn>
              </a:cxnLst>
              <a:rect l="l" t="t" r="r" b="b"/>
              <a:pathLst>
                <a:path w="410751" h="3621427">
                  <a:moveTo>
                    <a:pt x="0" y="3621427"/>
                  </a:moveTo>
                  <a:lnTo>
                    <a:pt x="410751" y="2998251"/>
                  </a:lnTo>
                  <a:cubicBezTo>
                    <a:pt x="410359" y="2065358"/>
                    <a:pt x="406339" y="932893"/>
                    <a:pt x="405947" y="0"/>
                  </a:cubicBezTo>
                </a:path>
              </a:pathLst>
            </a:cu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11" name="Freeform 10"/>
            <p:cNvSpPr/>
            <p:nvPr/>
          </p:nvSpPr>
          <p:spPr>
            <a:xfrm rot="16200000">
              <a:off x="1462308" y="3453376"/>
              <a:ext cx="241768" cy="317976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373856 w 612775"/>
                <a:gd name="connsiteY1" fmla="*/ 3344891 h 3919538"/>
                <a:gd name="connsiteX2" fmla="*/ 612775 w 612775"/>
                <a:gd name="connsiteY2" fmla="*/ 2984500 h 3919538"/>
                <a:gd name="connsiteX3" fmla="*/ 612775 w 612775"/>
                <a:gd name="connsiteY3" fmla="*/ 0 h 3919538"/>
                <a:gd name="connsiteX0" fmla="*/ 0 w 238919"/>
                <a:gd name="connsiteY0" fmla="*/ 3344891 h 3344891"/>
                <a:gd name="connsiteX1" fmla="*/ 238919 w 238919"/>
                <a:gd name="connsiteY1" fmla="*/ 2984500 h 3344891"/>
                <a:gd name="connsiteX2" fmla="*/ 238919 w 238919"/>
                <a:gd name="connsiteY2" fmla="*/ 0 h 3344891"/>
                <a:gd name="connsiteX0" fmla="*/ 0 w 238919"/>
                <a:gd name="connsiteY0" fmla="*/ 3344891 h 3344891"/>
                <a:gd name="connsiteX1" fmla="*/ 238919 w 238919"/>
                <a:gd name="connsiteY1" fmla="*/ 2984500 h 3344891"/>
                <a:gd name="connsiteX2" fmla="*/ 238125 w 238919"/>
                <a:gd name="connsiteY2" fmla="*/ 368330 h 3344891"/>
                <a:gd name="connsiteX3" fmla="*/ 238919 w 238919"/>
                <a:gd name="connsiteY3" fmla="*/ 0 h 3344891"/>
                <a:gd name="connsiteX0" fmla="*/ 0 w 238919"/>
                <a:gd name="connsiteY0" fmla="*/ 2976561 h 2976561"/>
                <a:gd name="connsiteX1" fmla="*/ 238919 w 238919"/>
                <a:gd name="connsiteY1" fmla="*/ 2616170 h 2976561"/>
                <a:gd name="connsiteX2" fmla="*/ 238125 w 238919"/>
                <a:gd name="connsiteY2" fmla="*/ 0 h 2976561"/>
                <a:gd name="connsiteX0" fmla="*/ 0 w 241768"/>
                <a:gd name="connsiteY0" fmla="*/ 3179761 h 3179761"/>
                <a:gd name="connsiteX1" fmla="*/ 238919 w 241768"/>
                <a:gd name="connsiteY1" fmla="*/ 2819370 h 3179761"/>
                <a:gd name="connsiteX2" fmla="*/ 241754 w 241768"/>
                <a:gd name="connsiteY2" fmla="*/ 0 h 3179761"/>
              </a:gdLst>
              <a:ahLst/>
              <a:cxnLst>
                <a:cxn ang="0">
                  <a:pos x="connsiteX0" y="connsiteY0"/>
                </a:cxn>
                <a:cxn ang="0">
                  <a:pos x="connsiteX1" y="connsiteY1"/>
                </a:cxn>
                <a:cxn ang="0">
                  <a:pos x="connsiteX2" y="connsiteY2"/>
                </a:cxn>
              </a:cxnLst>
              <a:rect l="l" t="t" r="r" b="b"/>
              <a:pathLst>
                <a:path w="241768" h="3179761">
                  <a:moveTo>
                    <a:pt x="0" y="3179761"/>
                  </a:moveTo>
                  <a:lnTo>
                    <a:pt x="238919" y="2819370"/>
                  </a:lnTo>
                  <a:cubicBezTo>
                    <a:pt x="238654" y="1947313"/>
                    <a:pt x="242019" y="872057"/>
                    <a:pt x="241754" y="0"/>
                  </a:cubicBezTo>
                </a:path>
              </a:pathLst>
            </a:cu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grpSp>
      <p:sp>
        <p:nvSpPr>
          <p:cNvPr id="2" name="Title 1"/>
          <p:cNvSpPr>
            <a:spLocks noGrp="1"/>
          </p:cNvSpPr>
          <p:nvPr>
            <p:ph type="ctrTitle"/>
          </p:nvPr>
        </p:nvSpPr>
        <p:spPr>
          <a:xfrm>
            <a:off x="1625176" y="584200"/>
            <a:ext cx="8735325" cy="2000251"/>
          </a:xfrm>
        </p:spPr>
        <p:txBody>
          <a:bodyPr>
            <a:normAutofit/>
          </a:bodyPr>
          <a:lstStyle>
            <a:lvl1pPr>
              <a:defRPr sz="5400"/>
            </a:lvl1pPr>
          </a:lstStyle>
          <a:p>
            <a:r>
              <a:rPr lang="en-US"/>
              <a:t>Click to edit Master title style</a:t>
            </a:r>
            <a:endParaRPr/>
          </a:p>
        </p:txBody>
      </p:sp>
      <p:sp>
        <p:nvSpPr>
          <p:cNvPr id="3" name="Subtitle 2"/>
          <p:cNvSpPr>
            <a:spLocks noGrp="1"/>
          </p:cNvSpPr>
          <p:nvPr>
            <p:ph type="subTitle" idx="1"/>
          </p:nvPr>
        </p:nvSpPr>
        <p:spPr>
          <a:xfrm>
            <a:off x="1625176" y="2616200"/>
            <a:ext cx="8735325" cy="1752600"/>
          </a:xfrm>
        </p:spPr>
        <p:txBody>
          <a:bodyPr>
            <a:normAutofit/>
          </a:bodyPr>
          <a:lstStyle>
            <a:lvl1pPr marL="0" indent="0" algn="l">
              <a:spcBef>
                <a:spcPts val="0"/>
              </a:spcBef>
              <a:buNone/>
              <a:defRPr sz="2800" cap="all" spc="200" baseline="0">
                <a:solidFill>
                  <a:schemeClr val="accent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a:t>Click to edit Master subtitle style</a:t>
            </a:r>
            <a:endParaRPr/>
          </a:p>
        </p:txBody>
      </p:sp>
      <p:sp>
        <p:nvSpPr>
          <p:cNvPr id="22" name="Date Placeholder 21"/>
          <p:cNvSpPr>
            <a:spLocks noGrp="1"/>
          </p:cNvSpPr>
          <p:nvPr>
            <p:ph type="dt" sz="half" idx="10"/>
          </p:nvPr>
        </p:nvSpPr>
        <p:spPr/>
        <p:txBody>
          <a:bodyPr/>
          <a:lstStyle/>
          <a:p>
            <a:fld id="{F0DFD029-FB74-4578-B929-F66AA97659CA}" type="datetimeFigureOut">
              <a:rPr lang="en-US"/>
              <a:t>5/28/2018</a:t>
            </a:fld>
            <a:endParaRPr/>
          </a:p>
        </p:txBody>
      </p:sp>
      <p:sp>
        <p:nvSpPr>
          <p:cNvPr id="23" name="Footer Placeholder 22"/>
          <p:cNvSpPr>
            <a:spLocks noGrp="1"/>
          </p:cNvSpPr>
          <p:nvPr>
            <p:ph type="ftr" sz="quarter" idx="11"/>
          </p:nvPr>
        </p:nvSpPr>
        <p:spPr/>
        <p:txBody>
          <a:bodyPr/>
          <a:lstStyle/>
          <a:p>
            <a:endParaRPr/>
          </a:p>
        </p:txBody>
      </p:sp>
      <p:sp>
        <p:nvSpPr>
          <p:cNvPr id="24" name="Slide Number Placeholder 23"/>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1847488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baseline="0"/>
            </a:lvl8pPr>
            <a:lvl9pPr>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F0DFD029-FB74-4578-B929-F66AA97659CA}" type="datetimeFigureOut">
              <a:rPr lang="en-US"/>
              <a:t>5/28/2018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1996675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584200"/>
            <a:ext cx="2742486" cy="55880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218882" y="584200"/>
            <a:ext cx="7414869" cy="5588000"/>
          </a:xfrm>
        </p:spPr>
        <p:txBody>
          <a:bodyPr vert="eaVert"/>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F0DFD029-FB74-4578-B929-F66AA97659CA}" type="datetimeFigureOut">
              <a:rPr lang="en-US"/>
              <a:t>5/28/2018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595886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F0DFD029-FB74-4578-B929-F66AA97659CA}" type="datetimeFigureOut">
              <a:rPr lang="en-US"/>
              <a:t>5/28/2018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1406769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1" name="diagonals"/>
          <p:cNvGrpSpPr/>
          <p:nvPr/>
        </p:nvGrpSpPr>
        <p:grpSpPr>
          <a:xfrm>
            <a:off x="7516443" y="4145281"/>
            <a:ext cx="4686117" cy="2731407"/>
            <a:chOff x="5638800" y="3108960"/>
            <a:chExt cx="3515503" cy="2048555"/>
          </a:xfrm>
        </p:grpSpPr>
        <p:cxnSp>
          <p:nvCxnSpPr>
            <p:cNvPr id="12" name="Straight Connector 11"/>
            <p:cNvCxnSpPr/>
            <p:nvPr/>
          </p:nvCxnSpPr>
          <p:spPr>
            <a:xfrm flipV="1">
              <a:off x="5638800" y="3108960"/>
              <a:ext cx="3515503" cy="2037116"/>
            </a:xfrm>
            <a:prstGeom prst="line">
              <a:avLst/>
            </a:pr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3" name="Straight Connector 12"/>
            <p:cNvCxnSpPr/>
            <p:nvPr/>
          </p:nvCxnSpPr>
          <p:spPr>
            <a:xfrm flipV="1">
              <a:off x="6004643" y="3333750"/>
              <a:ext cx="3149660" cy="1823765"/>
            </a:xfrm>
            <a:prstGeom prst="line">
              <a:avLst/>
            </a:pr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4" name="Straight Connector 13"/>
            <p:cNvCxnSpPr/>
            <p:nvPr/>
          </p:nvCxnSpPr>
          <p:spPr>
            <a:xfrm flipV="1">
              <a:off x="6388342" y="3549891"/>
              <a:ext cx="2765961" cy="1600149"/>
            </a:xfrm>
            <a:prstGeom prst="line">
              <a:avLst/>
            </a:pr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a:xfrm>
            <a:off x="1625177" y="2209801"/>
            <a:ext cx="8938472" cy="2764335"/>
          </a:xfrm>
        </p:spPr>
        <p:txBody>
          <a:bodyPr anchor="b">
            <a:normAutofit/>
          </a:bodyPr>
          <a:lstStyle>
            <a:lvl1pPr algn="l">
              <a:defRPr sz="5400" b="0" cap="none" baseline="0"/>
            </a:lvl1pPr>
          </a:lstStyle>
          <a:p>
            <a:r>
              <a:rPr lang="en-US"/>
              <a:t>Click to edit Master title style</a:t>
            </a:r>
            <a:endParaRPr/>
          </a:p>
        </p:txBody>
      </p:sp>
      <p:sp>
        <p:nvSpPr>
          <p:cNvPr id="3" name="Text Placeholder 2"/>
          <p:cNvSpPr>
            <a:spLocks noGrp="1"/>
          </p:cNvSpPr>
          <p:nvPr>
            <p:ph type="body" idx="1"/>
          </p:nvPr>
        </p:nvSpPr>
        <p:spPr>
          <a:xfrm>
            <a:off x="1625176" y="4951266"/>
            <a:ext cx="7069519" cy="1220933"/>
          </a:xfrm>
        </p:spPr>
        <p:txBody>
          <a:bodyPr anchor="t">
            <a:normAutofit/>
          </a:bodyPr>
          <a:lstStyle>
            <a:lvl1pPr marL="0" indent="0">
              <a:spcBef>
                <a:spcPts val="0"/>
              </a:spcBef>
              <a:buNone/>
              <a:defRPr sz="2800" cap="all" spc="200" baseline="0">
                <a:solidFill>
                  <a:schemeClr val="accent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0DFD029-FB74-4578-B929-F66AA97659CA}" type="datetimeFigureOut">
              <a:rPr lang="en-US"/>
              <a:t>5/28/2018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3616330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218883" y="1706880"/>
            <a:ext cx="5078677" cy="446532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baseline="0"/>
            </a:lvl8pPr>
            <a:lvl9pPr>
              <a:defRPr sz="20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500707" y="1706880"/>
            <a:ext cx="5078677" cy="446532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F0DFD029-FB74-4578-B929-F66AA97659CA}" type="datetimeFigureOut">
              <a:rPr lang="en-US"/>
              <a:t>5/28/2018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3557647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218883" y="1701800"/>
            <a:ext cx="5082740" cy="914400"/>
          </a:xfrm>
        </p:spPr>
        <p:txBody>
          <a:bodyPr anchor="b">
            <a:normAutofit/>
          </a:bodyPr>
          <a:lstStyle>
            <a:lvl1pPr marL="0" indent="0">
              <a:spcBef>
                <a:spcPts val="0"/>
              </a:spcBef>
              <a:buNone/>
              <a:defRPr sz="2800" b="0" cap="all" spc="200" baseline="0">
                <a:solidFill>
                  <a:schemeClr val="accent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Edit Master text styles</a:t>
            </a:r>
          </a:p>
        </p:txBody>
      </p:sp>
      <p:sp>
        <p:nvSpPr>
          <p:cNvPr id="4" name="Content Placeholder 3"/>
          <p:cNvSpPr>
            <a:spLocks noGrp="1"/>
          </p:cNvSpPr>
          <p:nvPr>
            <p:ph sz="half" idx="2"/>
          </p:nvPr>
        </p:nvSpPr>
        <p:spPr>
          <a:xfrm>
            <a:off x="1218883" y="2717800"/>
            <a:ext cx="5078677" cy="3454400"/>
          </a:xfrm>
        </p:spPr>
        <p:txBody>
          <a:bodyPr>
            <a:noAutofit/>
          </a:bodyPr>
          <a:lstStyle>
            <a:lvl1pPr>
              <a:defRPr sz="2800"/>
            </a:lvl1pPr>
            <a:lvl2pPr>
              <a:defRPr sz="2400"/>
            </a:lvl2pPr>
            <a:lvl3pPr>
              <a:defRPr sz="2000"/>
            </a:lvl3pPr>
            <a:lvl4pPr>
              <a:defRPr sz="2000"/>
            </a:lvl4pPr>
            <a:lvl5pPr>
              <a:defRPr sz="2000"/>
            </a:lvl5pPr>
            <a:lvl6pPr>
              <a:defRPr sz="2000"/>
            </a:lvl6pPr>
            <a:lvl7pPr>
              <a:defRPr sz="2000" baseline="0"/>
            </a:lvl7pPr>
            <a:lvl8pPr>
              <a:defRPr sz="2000" baseline="0"/>
            </a:lvl8pPr>
            <a:lvl9pPr>
              <a:defRPr sz="20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496644" y="1701800"/>
            <a:ext cx="5082740" cy="914400"/>
          </a:xfrm>
        </p:spPr>
        <p:txBody>
          <a:bodyPr anchor="b">
            <a:normAutofit/>
          </a:bodyPr>
          <a:lstStyle>
            <a:lvl1pPr marL="0" indent="0">
              <a:spcBef>
                <a:spcPts val="0"/>
              </a:spcBef>
              <a:buNone/>
              <a:defRPr sz="2800" b="0" cap="all" spc="200" baseline="0">
                <a:solidFill>
                  <a:schemeClr val="accent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Edit Master text styles</a:t>
            </a:r>
          </a:p>
        </p:txBody>
      </p:sp>
      <p:sp>
        <p:nvSpPr>
          <p:cNvPr id="6" name="Content Placeholder 5"/>
          <p:cNvSpPr>
            <a:spLocks noGrp="1"/>
          </p:cNvSpPr>
          <p:nvPr>
            <p:ph sz="quarter" idx="4"/>
          </p:nvPr>
        </p:nvSpPr>
        <p:spPr>
          <a:xfrm>
            <a:off x="6500707" y="2717800"/>
            <a:ext cx="5078677" cy="3454400"/>
          </a:xfrm>
        </p:spPr>
        <p:txBody>
          <a:bodyPr>
            <a:noAutofit/>
          </a:bodyPr>
          <a:lstStyle>
            <a:lvl1pPr>
              <a:defRPr sz="2800"/>
            </a:lvl1pPr>
            <a:lvl2pPr>
              <a:defRPr sz="2400"/>
            </a:lvl2pPr>
            <a:lvl3pPr>
              <a:defRPr sz="2000"/>
            </a:lvl3pPr>
            <a:lvl4pPr>
              <a:defRPr sz="2000"/>
            </a:lvl4pPr>
            <a:lvl5pPr>
              <a:defRPr sz="2000"/>
            </a:lvl5pPr>
            <a:lvl6pPr>
              <a:defRPr sz="2000" baseline="0"/>
            </a:lvl6pPr>
            <a:lvl7pPr>
              <a:defRPr sz="2000" baseline="0"/>
            </a:lvl7pPr>
            <a:lvl8pPr>
              <a:defRPr sz="2000" baseline="0"/>
            </a:lvl8pPr>
            <a:lvl9pPr>
              <a:defRPr sz="20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F0DFD029-FB74-4578-B929-F66AA97659CA}" type="datetimeFigureOut">
              <a:rPr lang="en-US"/>
              <a:t>5/28/2018</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595381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F0DFD029-FB74-4578-B929-F66AA97659CA}" type="datetimeFigureOut">
              <a:rPr lang="en-US"/>
              <a:t>5/28/2018</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1515229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DFD029-FB74-4578-B929-F66AA97659CA}" type="datetimeFigureOut">
              <a:rPr lang="en-US"/>
              <a:t>5/28/2018</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2172478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8882" y="1701800"/>
            <a:ext cx="4062942" cy="2438400"/>
          </a:xfrm>
        </p:spPr>
        <p:txBody>
          <a:bodyPr anchor="b">
            <a:normAutofit/>
          </a:bodyPr>
          <a:lstStyle>
            <a:lvl1pPr algn="l">
              <a:defRPr sz="2800" b="0" cap="all" spc="200" baseline="0">
                <a:solidFill>
                  <a:schemeClr val="accent1"/>
                </a:solidFill>
              </a:defRPr>
            </a:lvl1pPr>
          </a:lstStyle>
          <a:p>
            <a:r>
              <a:rPr lang="en-US"/>
              <a:t>Click to edit Master title style</a:t>
            </a:r>
            <a:endParaRPr/>
          </a:p>
        </p:txBody>
      </p:sp>
      <p:sp>
        <p:nvSpPr>
          <p:cNvPr id="4" name="Text Placeholder 3"/>
          <p:cNvSpPr>
            <a:spLocks noGrp="1"/>
          </p:cNvSpPr>
          <p:nvPr>
            <p:ph type="body" sz="half" idx="2"/>
          </p:nvPr>
        </p:nvSpPr>
        <p:spPr>
          <a:xfrm>
            <a:off x="1218882" y="4241800"/>
            <a:ext cx="4062942" cy="1930400"/>
          </a:xfrm>
        </p:spPr>
        <p:txBody>
          <a:bodyPr>
            <a:normAutofit/>
          </a:bodyPr>
          <a:lstStyle>
            <a:lvl1pPr marL="0" indent="0">
              <a:buNone/>
              <a:defRPr sz="20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
        <p:nvSpPr>
          <p:cNvPr id="3" name="Content Placeholder 2"/>
          <p:cNvSpPr>
            <a:spLocks noGrp="1"/>
          </p:cNvSpPr>
          <p:nvPr>
            <p:ph idx="1"/>
          </p:nvPr>
        </p:nvSpPr>
        <p:spPr>
          <a:xfrm>
            <a:off x="5484971" y="584200"/>
            <a:ext cx="6094413" cy="558800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baseline="0"/>
            </a:lvl8pPr>
            <a:lvl9pPr>
              <a:defRPr sz="20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F0DFD029-FB74-4578-B929-F66AA97659CA}" type="datetimeFigureOut">
              <a:rPr lang="en-US"/>
              <a:t>5/28/2018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1618139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8882" y="1701800"/>
            <a:ext cx="4062942" cy="2438400"/>
          </a:xfrm>
        </p:spPr>
        <p:txBody>
          <a:bodyPr anchor="b">
            <a:normAutofit/>
          </a:bodyPr>
          <a:lstStyle>
            <a:lvl1pPr algn="l">
              <a:defRPr sz="2800" b="0" cap="all" spc="200" baseline="0">
                <a:solidFill>
                  <a:schemeClr val="accent1"/>
                </a:solidFill>
              </a:defRPr>
            </a:lvl1pPr>
          </a:lstStyle>
          <a:p>
            <a:r>
              <a:rPr lang="en-US"/>
              <a:t>Click to edit Master title style</a:t>
            </a:r>
            <a:endParaRPr/>
          </a:p>
        </p:txBody>
      </p:sp>
      <p:sp>
        <p:nvSpPr>
          <p:cNvPr id="4" name="Text Placeholder 3"/>
          <p:cNvSpPr>
            <a:spLocks noGrp="1"/>
          </p:cNvSpPr>
          <p:nvPr>
            <p:ph type="body" sz="half" idx="2"/>
          </p:nvPr>
        </p:nvSpPr>
        <p:spPr>
          <a:xfrm>
            <a:off x="1218882" y="4241800"/>
            <a:ext cx="4062942" cy="1930400"/>
          </a:xfrm>
        </p:spPr>
        <p:txBody>
          <a:bodyPr>
            <a:normAutofit/>
          </a:bodyPr>
          <a:lstStyle>
            <a:lvl1pPr marL="0" indent="0">
              <a:buNone/>
              <a:defRPr sz="20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
        <p:nvSpPr>
          <p:cNvPr id="3" name="Picture Placeholder 2" descr="An empty placeholder to add an image. Click on the placeholder and select the image that you wish to add."/>
          <p:cNvSpPr>
            <a:spLocks noGrp="1"/>
          </p:cNvSpPr>
          <p:nvPr>
            <p:ph type="pic" idx="1"/>
          </p:nvPr>
        </p:nvSpPr>
        <p:spPr>
          <a:xfrm>
            <a:off x="5484971" y="584200"/>
            <a:ext cx="6094413" cy="5588000"/>
          </a:xfrm>
          <a:ln w="12700">
            <a:solidFill>
              <a:schemeClr val="bg1">
                <a:lumMod val="75000"/>
                <a:lumOff val="25000"/>
              </a:schemeClr>
            </a:solidFill>
            <a:miter lim="800000"/>
          </a:ln>
        </p:spPr>
        <p:txBody>
          <a:bodyPr>
            <a:normAutofit/>
          </a:bodyPr>
          <a:lstStyle>
            <a:lvl1pPr marL="0" indent="0">
              <a:buNone/>
              <a:defRPr sz="28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a:p>
        </p:txBody>
      </p:sp>
      <p:sp>
        <p:nvSpPr>
          <p:cNvPr id="5" name="Date Placeholder 4"/>
          <p:cNvSpPr>
            <a:spLocks noGrp="1"/>
          </p:cNvSpPr>
          <p:nvPr>
            <p:ph type="dt" sz="half" idx="10"/>
          </p:nvPr>
        </p:nvSpPr>
        <p:spPr/>
        <p:txBody>
          <a:bodyPr/>
          <a:lstStyle/>
          <a:p>
            <a:fld id="{F0DFD029-FB74-4578-B929-F66AA97659CA}" type="datetimeFigureOut">
              <a:rPr lang="en-US"/>
              <a:t>5/28/2018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4223431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100000"/>
                <a:shade val="0"/>
                <a:satMod val="100000"/>
              </a:schemeClr>
            </a:gs>
            <a:gs pos="85000">
              <a:schemeClr val="bg2">
                <a:tint val="100000"/>
                <a:shade val="30000"/>
                <a:satMod val="100000"/>
              </a:schemeClr>
            </a:gs>
            <a:gs pos="100000">
              <a:schemeClr val="bg2">
                <a:shade val="60000"/>
                <a:satMod val="100000"/>
              </a:schemeClr>
            </a:gs>
          </a:gsLst>
          <a:lin ang="3600000" scaled="0"/>
          <a:tileRect/>
        </a:gradFill>
        <a:effectLst/>
      </p:bgPr>
    </p:bg>
    <p:spTree>
      <p:nvGrpSpPr>
        <p:cNvPr id="1" name=""/>
        <p:cNvGrpSpPr/>
        <p:nvPr/>
      </p:nvGrpSpPr>
      <p:grpSpPr>
        <a:xfrm>
          <a:off x="0" y="0"/>
          <a:ext cx="0" cy="0"/>
          <a:chOff x="0" y="0"/>
          <a:chExt cx="0" cy="0"/>
        </a:xfrm>
      </p:grpSpPr>
      <p:grpSp>
        <p:nvGrpSpPr>
          <p:cNvPr id="15" name="left lines"/>
          <p:cNvGrpSpPr/>
          <p:nvPr/>
        </p:nvGrpSpPr>
        <p:grpSpPr>
          <a:xfrm>
            <a:off x="-15870" y="-3174"/>
            <a:ext cx="819993" cy="5229225"/>
            <a:chOff x="-11906" y="-2381"/>
            <a:chExt cx="615155" cy="3921919"/>
          </a:xfrm>
        </p:grpSpPr>
        <p:sp>
          <p:nvSpPr>
            <p:cNvPr id="10" name="Freeform 9"/>
            <p:cNvSpPr/>
            <p:nvPr/>
          </p:nvSpPr>
          <p:spPr>
            <a:xfrm>
              <a:off x="-9526" y="0"/>
              <a:ext cx="612775" cy="3919538"/>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Lst>
              <a:ahLst/>
              <a:cxnLst>
                <a:cxn ang="0">
                  <a:pos x="connsiteX0" y="connsiteY0"/>
                </a:cxn>
                <a:cxn ang="0">
                  <a:pos x="connsiteX1" y="connsiteY1"/>
                </a:cxn>
                <a:cxn ang="0">
                  <a:pos x="connsiteX2" y="connsiteY2"/>
                </a:cxn>
              </a:cxnLst>
              <a:rect l="l" t="t" r="r" b="b"/>
              <a:pathLst>
                <a:path w="612775" h="3919538">
                  <a:moveTo>
                    <a:pt x="0" y="3919538"/>
                  </a:moveTo>
                  <a:lnTo>
                    <a:pt x="612775" y="2984500"/>
                  </a:lnTo>
                  <a:lnTo>
                    <a:pt x="612775" y="0"/>
                  </a:lnTo>
                </a:path>
              </a:pathLst>
            </a:cu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Freeform 10"/>
            <p:cNvSpPr/>
            <p:nvPr/>
          </p:nvSpPr>
          <p:spPr>
            <a:xfrm>
              <a:off x="-11906" y="0"/>
              <a:ext cx="410751" cy="3421856"/>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202024 w 612775"/>
                <a:gd name="connsiteY1" fmla="*/ 3607676 h 3919538"/>
                <a:gd name="connsiteX2" fmla="*/ 612775 w 612775"/>
                <a:gd name="connsiteY2" fmla="*/ 2984500 h 3919538"/>
                <a:gd name="connsiteX3" fmla="*/ 612775 w 612775"/>
                <a:gd name="connsiteY3" fmla="*/ 0 h 3919538"/>
                <a:gd name="connsiteX0" fmla="*/ 0 w 410751"/>
                <a:gd name="connsiteY0" fmla="*/ 3607676 h 3607676"/>
                <a:gd name="connsiteX1" fmla="*/ 410751 w 410751"/>
                <a:gd name="connsiteY1" fmla="*/ 2984500 h 3607676"/>
                <a:gd name="connsiteX2" fmla="*/ 410751 w 410751"/>
                <a:gd name="connsiteY2" fmla="*/ 0 h 3607676"/>
                <a:gd name="connsiteX0" fmla="*/ 0 w 410751"/>
                <a:gd name="connsiteY0" fmla="*/ 3607676 h 3607676"/>
                <a:gd name="connsiteX1" fmla="*/ 410751 w 410751"/>
                <a:gd name="connsiteY1" fmla="*/ 2984500 h 3607676"/>
                <a:gd name="connsiteX2" fmla="*/ 409575 w 410751"/>
                <a:gd name="connsiteY2" fmla="*/ 185820 h 3607676"/>
                <a:gd name="connsiteX3" fmla="*/ 410751 w 410751"/>
                <a:gd name="connsiteY3" fmla="*/ 0 h 3607676"/>
                <a:gd name="connsiteX0" fmla="*/ 0 w 410751"/>
                <a:gd name="connsiteY0" fmla="*/ 3421856 h 3421856"/>
                <a:gd name="connsiteX1" fmla="*/ 410751 w 410751"/>
                <a:gd name="connsiteY1" fmla="*/ 2798680 h 3421856"/>
                <a:gd name="connsiteX2" fmla="*/ 409575 w 410751"/>
                <a:gd name="connsiteY2" fmla="*/ 0 h 3421856"/>
              </a:gdLst>
              <a:ahLst/>
              <a:cxnLst>
                <a:cxn ang="0">
                  <a:pos x="connsiteX0" y="connsiteY0"/>
                </a:cxn>
                <a:cxn ang="0">
                  <a:pos x="connsiteX1" y="connsiteY1"/>
                </a:cxn>
                <a:cxn ang="0">
                  <a:pos x="connsiteX2" y="connsiteY2"/>
                </a:cxn>
              </a:cxnLst>
              <a:rect l="l" t="t" r="r" b="b"/>
              <a:pathLst>
                <a:path w="410751" h="3421856">
                  <a:moveTo>
                    <a:pt x="0" y="3421856"/>
                  </a:moveTo>
                  <a:lnTo>
                    <a:pt x="410751" y="2798680"/>
                  </a:lnTo>
                  <a:lnTo>
                    <a:pt x="409575" y="0"/>
                  </a:lnTo>
                </a:path>
              </a:pathLst>
            </a:cu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Freeform 13"/>
            <p:cNvSpPr/>
            <p:nvPr/>
          </p:nvSpPr>
          <p:spPr>
            <a:xfrm>
              <a:off x="-7144" y="-2381"/>
              <a:ext cx="238919" cy="297656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373856 w 612775"/>
                <a:gd name="connsiteY1" fmla="*/ 3344891 h 3919538"/>
                <a:gd name="connsiteX2" fmla="*/ 612775 w 612775"/>
                <a:gd name="connsiteY2" fmla="*/ 2984500 h 3919538"/>
                <a:gd name="connsiteX3" fmla="*/ 612775 w 612775"/>
                <a:gd name="connsiteY3" fmla="*/ 0 h 3919538"/>
                <a:gd name="connsiteX0" fmla="*/ 0 w 238919"/>
                <a:gd name="connsiteY0" fmla="*/ 3344891 h 3344891"/>
                <a:gd name="connsiteX1" fmla="*/ 238919 w 238919"/>
                <a:gd name="connsiteY1" fmla="*/ 2984500 h 3344891"/>
                <a:gd name="connsiteX2" fmla="*/ 238919 w 238919"/>
                <a:gd name="connsiteY2" fmla="*/ 0 h 3344891"/>
                <a:gd name="connsiteX0" fmla="*/ 0 w 238919"/>
                <a:gd name="connsiteY0" fmla="*/ 3344891 h 3344891"/>
                <a:gd name="connsiteX1" fmla="*/ 238919 w 238919"/>
                <a:gd name="connsiteY1" fmla="*/ 2984500 h 3344891"/>
                <a:gd name="connsiteX2" fmla="*/ 238125 w 238919"/>
                <a:gd name="connsiteY2" fmla="*/ 368330 h 3344891"/>
                <a:gd name="connsiteX3" fmla="*/ 238919 w 238919"/>
                <a:gd name="connsiteY3" fmla="*/ 0 h 3344891"/>
                <a:gd name="connsiteX0" fmla="*/ 0 w 238919"/>
                <a:gd name="connsiteY0" fmla="*/ 2976561 h 2976561"/>
                <a:gd name="connsiteX1" fmla="*/ 238919 w 238919"/>
                <a:gd name="connsiteY1" fmla="*/ 2616170 h 2976561"/>
                <a:gd name="connsiteX2" fmla="*/ 238125 w 238919"/>
                <a:gd name="connsiteY2" fmla="*/ 0 h 2976561"/>
              </a:gdLst>
              <a:ahLst/>
              <a:cxnLst>
                <a:cxn ang="0">
                  <a:pos x="connsiteX0" y="connsiteY0"/>
                </a:cxn>
                <a:cxn ang="0">
                  <a:pos x="connsiteX1" y="connsiteY1"/>
                </a:cxn>
                <a:cxn ang="0">
                  <a:pos x="connsiteX2" y="connsiteY2"/>
                </a:cxn>
              </a:cxnLst>
              <a:rect l="l" t="t" r="r" b="b"/>
              <a:pathLst>
                <a:path w="238919" h="2976561">
                  <a:moveTo>
                    <a:pt x="0" y="2976561"/>
                  </a:moveTo>
                  <a:lnTo>
                    <a:pt x="238919" y="2616170"/>
                  </a:lnTo>
                  <a:cubicBezTo>
                    <a:pt x="238654" y="1744113"/>
                    <a:pt x="238390" y="872057"/>
                    <a:pt x="238125" y="0"/>
                  </a:cubicBezTo>
                </a:path>
              </a:pathLst>
            </a:cu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Placeholder 1"/>
          <p:cNvSpPr>
            <a:spLocks noGrp="1"/>
          </p:cNvSpPr>
          <p:nvPr>
            <p:ph type="title"/>
          </p:nvPr>
        </p:nvSpPr>
        <p:spPr>
          <a:xfrm>
            <a:off x="1218883" y="274637"/>
            <a:ext cx="10360501" cy="1223963"/>
          </a:xfrm>
          <a:prstGeom prst="rect">
            <a:avLst/>
          </a:prstGeom>
        </p:spPr>
        <p:txBody>
          <a:bodyPr vert="horz" lIns="121899" tIns="60949" rIns="121899" bIns="60949" rtlCol="0" anchor="b">
            <a:normAutofit/>
          </a:bodyPr>
          <a:lstStyle/>
          <a:p>
            <a:r>
              <a:rPr lang="en-US"/>
              <a:t>Click to edit Master title style</a:t>
            </a:r>
            <a:endParaRPr/>
          </a:p>
        </p:txBody>
      </p:sp>
      <p:sp>
        <p:nvSpPr>
          <p:cNvPr id="3" name="Text Placeholder 2"/>
          <p:cNvSpPr>
            <a:spLocks noGrp="1"/>
          </p:cNvSpPr>
          <p:nvPr>
            <p:ph type="body" idx="1"/>
          </p:nvPr>
        </p:nvSpPr>
        <p:spPr>
          <a:xfrm>
            <a:off x="1218883" y="1701797"/>
            <a:ext cx="10360501" cy="4462272"/>
          </a:xfrm>
          <a:prstGeom prst="rect">
            <a:avLst/>
          </a:prstGeom>
        </p:spPr>
        <p:txBody>
          <a:bodyPr vert="horz" lIns="121899" tIns="60949" rIns="121899" bIns="60949"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1218882" y="6356352"/>
            <a:ext cx="2234618" cy="365125"/>
          </a:xfrm>
          <a:prstGeom prst="rect">
            <a:avLst/>
          </a:prstGeom>
        </p:spPr>
        <p:txBody>
          <a:bodyPr vert="horz" lIns="121899" tIns="60949" rIns="121899" bIns="60949" rtlCol="0" anchor="ctr"/>
          <a:lstStyle>
            <a:lvl1pPr algn="l">
              <a:defRPr sz="1200">
                <a:solidFill>
                  <a:schemeClr val="tx1">
                    <a:tint val="75000"/>
                  </a:schemeClr>
                </a:solidFill>
              </a:defRPr>
            </a:lvl1pPr>
          </a:lstStyle>
          <a:p>
            <a:fld id="{F0DFD029-FB74-4578-B929-F66AA97659CA}" type="datetimeFigureOut">
              <a:rPr lang="en-US"/>
              <a:pPr/>
              <a:t>5/28/2018</a:t>
            </a:fld>
            <a:endParaRPr/>
          </a:p>
        </p:txBody>
      </p:sp>
      <p:sp>
        <p:nvSpPr>
          <p:cNvPr id="5" name="Footer Placeholder 4"/>
          <p:cNvSpPr>
            <a:spLocks noGrp="1"/>
          </p:cNvSpPr>
          <p:nvPr>
            <p:ph type="ftr" sz="quarter" idx="3"/>
          </p:nvPr>
        </p:nvSpPr>
        <p:spPr>
          <a:xfrm>
            <a:off x="3453501" y="6356352"/>
            <a:ext cx="5281824" cy="365125"/>
          </a:xfrm>
          <a:prstGeom prst="rect">
            <a:avLst/>
          </a:prstGeom>
        </p:spPr>
        <p:txBody>
          <a:bodyPr vert="horz" lIns="121899" tIns="60949" rIns="121899" bIns="60949" rtlCol="0" anchor="ctr"/>
          <a:lstStyle>
            <a:lvl1pPr algn="ctr">
              <a:defRPr sz="120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10563649" y="6356352"/>
            <a:ext cx="1015735" cy="365125"/>
          </a:xfrm>
          <a:prstGeom prst="rect">
            <a:avLst/>
          </a:prstGeom>
        </p:spPr>
        <p:txBody>
          <a:bodyPr vert="horz" lIns="121899" tIns="60949" rIns="121899" bIns="60949" rtlCol="0" anchor="ctr"/>
          <a:lstStyle>
            <a:lvl1pPr algn="r">
              <a:defRPr sz="1200">
                <a:solidFill>
                  <a:schemeClr val="tx1">
                    <a:tint val="75000"/>
                  </a:schemeClr>
                </a:solidFill>
              </a:defRPr>
            </a:lvl1pPr>
          </a:lstStyle>
          <a:p>
            <a:fld id="{C014DD1E-5D91-48A3-AD6D-45FBA980D106}" type="slidenum">
              <a:rPr/>
              <a:pPr/>
              <a:t>‹#›</a:t>
            </a:fld>
            <a:endParaRPr/>
          </a:p>
        </p:txBody>
      </p:sp>
    </p:spTree>
    <p:extLst>
      <p:ext uri="{BB962C8B-B14F-4D97-AF65-F5344CB8AC3E}">
        <p14:creationId xmlns:p14="http://schemas.microsoft.com/office/powerpoint/2010/main" val="13952758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GB" dirty="0"/>
              <a:t>Migration of the youth in Serbia</a:t>
            </a:r>
            <a:endParaRPr lang="en-US" dirty="0"/>
          </a:p>
        </p:txBody>
      </p:sp>
      <p:sp>
        <p:nvSpPr>
          <p:cNvPr id="5" name="Subtitle 4"/>
          <p:cNvSpPr>
            <a:spLocks noGrp="1"/>
          </p:cNvSpPr>
          <p:nvPr>
            <p:ph type="subTitle" idx="1"/>
          </p:nvPr>
        </p:nvSpPr>
        <p:spPr>
          <a:xfrm>
            <a:off x="1726749" y="4648200"/>
            <a:ext cx="8735325" cy="939800"/>
          </a:xfrm>
        </p:spPr>
        <p:txBody>
          <a:bodyPr/>
          <a:lstStyle/>
          <a:p>
            <a:r>
              <a:rPr lang="en-US" dirty="0"/>
              <a:t>Danilo Ristin</a:t>
            </a:r>
          </a:p>
          <a:p>
            <a:r>
              <a:rPr lang="en-US" dirty="0"/>
              <a:t>Leader+ </a:t>
            </a:r>
            <a:r>
              <a:rPr lang="en-US" dirty="0" err="1"/>
              <a:t>banatski</a:t>
            </a:r>
            <a:r>
              <a:rPr lang="en-US" dirty="0"/>
              <a:t> </a:t>
            </a:r>
            <a:r>
              <a:rPr lang="en-US" dirty="0" err="1"/>
              <a:t>karlovac</a:t>
            </a:r>
            <a:endParaRPr lang="en-US" dirty="0"/>
          </a:p>
        </p:txBody>
      </p:sp>
    </p:spTree>
    <p:extLst>
      <p:ext uri="{BB962C8B-B14F-4D97-AF65-F5344CB8AC3E}">
        <p14:creationId xmlns:p14="http://schemas.microsoft.com/office/powerpoint/2010/main" val="1332291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9F344F-2267-43B4-9941-B0C21C2BE35A}"/>
              </a:ext>
            </a:extLst>
          </p:cNvPr>
          <p:cNvSpPr>
            <a:spLocks noGrp="1"/>
          </p:cNvSpPr>
          <p:nvPr>
            <p:ph idx="1"/>
          </p:nvPr>
        </p:nvSpPr>
        <p:spPr>
          <a:xfrm>
            <a:off x="1218883" y="457200"/>
            <a:ext cx="10360501" cy="5706869"/>
          </a:xfrm>
        </p:spPr>
        <p:txBody>
          <a:bodyPr/>
          <a:lstStyle/>
          <a:p>
            <a:pPr marL="0" indent="0">
              <a:buNone/>
            </a:pPr>
            <a:r>
              <a:rPr lang="en-US" dirty="0"/>
              <a:t>The last census was made in 2011, so it is not possible to accurately determine the statistics of the current situation, because it was 8 years ago. Most of researches on youth migration are based on information from the “2011 census” , so there are not many sources which show the current situation.</a:t>
            </a:r>
            <a:endParaRPr lang="en-GB" dirty="0"/>
          </a:p>
          <a:p>
            <a:pPr marL="0" indent="0">
              <a:buNone/>
            </a:pPr>
            <a:r>
              <a:rPr lang="en-US" dirty="0"/>
              <a:t>The 2013 statistics show that the youth unemployment rate in the EU was 23.4% for young people aged 15-24, while in August 2014 the youth unemployment rate in Serbia was 41.7% for young people aged between 15 and 24 and 33.27% for young people aged between 15 and 30. The unemployment rate is the highest for the age 15-24.</a:t>
            </a:r>
          </a:p>
          <a:p>
            <a:pPr marL="0" indent="0">
              <a:buNone/>
            </a:pPr>
            <a:endParaRPr lang="en-GB" dirty="0"/>
          </a:p>
        </p:txBody>
      </p:sp>
    </p:spTree>
    <p:extLst>
      <p:ext uri="{BB962C8B-B14F-4D97-AF65-F5344CB8AC3E}">
        <p14:creationId xmlns:p14="http://schemas.microsoft.com/office/powerpoint/2010/main" val="3076500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B0F0DE6E-7C47-4F77-A2A5-4CFEB9AC90D8}"/>
              </a:ext>
            </a:extLst>
          </p:cNvPr>
          <p:cNvGraphicFramePr>
            <a:graphicFrameLocks noGrp="1"/>
          </p:cNvGraphicFramePr>
          <p:nvPr>
            <p:ph idx="1"/>
            <p:extLst>
              <p:ext uri="{D42A27DB-BD31-4B8C-83A1-F6EECF244321}">
                <p14:modId xmlns:p14="http://schemas.microsoft.com/office/powerpoint/2010/main" val="3338077055"/>
              </p:ext>
            </p:extLst>
          </p:nvPr>
        </p:nvGraphicFramePr>
        <p:xfrm>
          <a:off x="1218883" y="914400"/>
          <a:ext cx="10590529" cy="5410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35953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A5FB545B-E21B-4286-97AB-3F41F3C63DB7}"/>
              </a:ext>
            </a:extLst>
          </p:cNvPr>
          <p:cNvGraphicFramePr>
            <a:graphicFrameLocks noGrp="1"/>
          </p:cNvGraphicFramePr>
          <p:nvPr>
            <p:ph idx="1"/>
            <p:extLst>
              <p:ext uri="{D42A27DB-BD31-4B8C-83A1-F6EECF244321}">
                <p14:modId xmlns:p14="http://schemas.microsoft.com/office/powerpoint/2010/main" val="1621785307"/>
              </p:ext>
            </p:extLst>
          </p:nvPr>
        </p:nvGraphicFramePr>
        <p:xfrm>
          <a:off x="1598613" y="457201"/>
          <a:ext cx="8686799" cy="4648199"/>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325CE57D-8140-4AF8-ACA2-D7BFDDBFFF91}"/>
              </a:ext>
            </a:extLst>
          </p:cNvPr>
          <p:cNvSpPr txBox="1"/>
          <p:nvPr/>
        </p:nvSpPr>
        <p:spPr>
          <a:xfrm>
            <a:off x="1674812" y="5562600"/>
            <a:ext cx="8534400" cy="954107"/>
          </a:xfrm>
          <a:prstGeom prst="rect">
            <a:avLst/>
          </a:prstGeom>
          <a:noFill/>
        </p:spPr>
        <p:txBody>
          <a:bodyPr wrap="square" rtlCol="0">
            <a:spAutoFit/>
          </a:bodyPr>
          <a:lstStyle/>
          <a:p>
            <a:pPr algn="ctr"/>
            <a:r>
              <a:rPr lang="en-US" sz="2800" b="1" dirty="0">
                <a:solidFill>
                  <a:schemeClr val="accent1"/>
                </a:solidFill>
              </a:rPr>
              <a:t>82% of students in Serbia want to find work outside the borders of Serbia</a:t>
            </a:r>
            <a:endParaRPr lang="en-GB" sz="3200" b="1" dirty="0">
              <a:solidFill>
                <a:schemeClr val="accent1"/>
              </a:solidFill>
            </a:endParaRPr>
          </a:p>
        </p:txBody>
      </p:sp>
    </p:spTree>
    <p:extLst>
      <p:ext uri="{BB962C8B-B14F-4D97-AF65-F5344CB8AC3E}">
        <p14:creationId xmlns:p14="http://schemas.microsoft.com/office/powerpoint/2010/main" val="2484758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62B00-7481-4E1A-8904-C84419A8620E}"/>
              </a:ext>
            </a:extLst>
          </p:cNvPr>
          <p:cNvSpPr>
            <a:spLocks noGrp="1"/>
          </p:cNvSpPr>
          <p:nvPr>
            <p:ph type="title"/>
          </p:nvPr>
        </p:nvSpPr>
        <p:spPr>
          <a:xfrm>
            <a:off x="914161" y="2817018"/>
            <a:ext cx="10360501" cy="1223963"/>
          </a:xfrm>
        </p:spPr>
        <p:txBody>
          <a:bodyPr>
            <a:normAutofit/>
          </a:bodyPr>
          <a:lstStyle/>
          <a:p>
            <a:pPr algn="ctr"/>
            <a:r>
              <a:rPr lang="en-GB" b="1" dirty="0"/>
              <a:t>Policies and initiatives on encouraging young people to stay and work in their home town</a:t>
            </a:r>
            <a:endParaRPr lang="en-GB" dirty="0"/>
          </a:p>
        </p:txBody>
      </p:sp>
    </p:spTree>
    <p:extLst>
      <p:ext uri="{BB962C8B-B14F-4D97-AF65-F5344CB8AC3E}">
        <p14:creationId xmlns:p14="http://schemas.microsoft.com/office/powerpoint/2010/main" val="2686429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BD336-E585-49CA-88E1-71D192463A74}"/>
              </a:ext>
            </a:extLst>
          </p:cNvPr>
          <p:cNvSpPr>
            <a:spLocks noGrp="1"/>
          </p:cNvSpPr>
          <p:nvPr>
            <p:ph type="title"/>
          </p:nvPr>
        </p:nvSpPr>
        <p:spPr/>
        <p:txBody>
          <a:bodyPr/>
          <a:lstStyle/>
          <a:p>
            <a:r>
              <a:rPr lang="en-GB" dirty="0"/>
              <a:t>“National Youth strategy 2015-2025”</a:t>
            </a:r>
            <a:br>
              <a:rPr lang="en-GB" dirty="0"/>
            </a:br>
            <a:endParaRPr lang="en-GB" dirty="0"/>
          </a:p>
        </p:txBody>
      </p:sp>
      <p:sp>
        <p:nvSpPr>
          <p:cNvPr id="3" name="Content Placeholder 2">
            <a:extLst>
              <a:ext uri="{FF2B5EF4-FFF2-40B4-BE49-F238E27FC236}">
                <a16:creationId xmlns:a16="http://schemas.microsoft.com/office/drawing/2014/main" id="{0DB48DB1-614E-44EF-A982-B6714F0D2647}"/>
              </a:ext>
            </a:extLst>
          </p:cNvPr>
          <p:cNvSpPr>
            <a:spLocks noGrp="1"/>
          </p:cNvSpPr>
          <p:nvPr>
            <p:ph idx="1"/>
          </p:nvPr>
        </p:nvSpPr>
        <p:spPr/>
        <p:txBody>
          <a:bodyPr/>
          <a:lstStyle/>
          <a:p>
            <a:pPr marL="0" indent="0">
              <a:buNone/>
            </a:pPr>
            <a:r>
              <a:rPr lang="en-GB" dirty="0"/>
              <a:t>National Youth Strategy 2015-2025 represents a comprehensive document outlining the priority objectives which implementation should contribute to an active and equal participation of young people in various areas of social life.</a:t>
            </a:r>
          </a:p>
          <a:p>
            <a:pPr marL="0" indent="0">
              <a:buNone/>
            </a:pPr>
            <a:endParaRPr lang="en-GB" dirty="0"/>
          </a:p>
        </p:txBody>
      </p:sp>
    </p:spTree>
    <p:extLst>
      <p:ext uri="{BB962C8B-B14F-4D97-AF65-F5344CB8AC3E}">
        <p14:creationId xmlns:p14="http://schemas.microsoft.com/office/powerpoint/2010/main" val="4205139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77B41-60C6-4522-89E4-A3353EF75E4F}"/>
              </a:ext>
            </a:extLst>
          </p:cNvPr>
          <p:cNvSpPr>
            <a:spLocks noGrp="1"/>
          </p:cNvSpPr>
          <p:nvPr>
            <p:ph type="title"/>
          </p:nvPr>
        </p:nvSpPr>
        <p:spPr/>
        <p:txBody>
          <a:bodyPr/>
          <a:lstStyle/>
          <a:p>
            <a:r>
              <a:rPr lang="en-GB" dirty="0"/>
              <a:t>Principles:</a:t>
            </a:r>
            <a:br>
              <a:rPr lang="en-GB" dirty="0"/>
            </a:br>
            <a:endParaRPr lang="en-GB" dirty="0"/>
          </a:p>
        </p:txBody>
      </p:sp>
      <p:sp>
        <p:nvSpPr>
          <p:cNvPr id="3" name="Content Placeholder 2">
            <a:extLst>
              <a:ext uri="{FF2B5EF4-FFF2-40B4-BE49-F238E27FC236}">
                <a16:creationId xmlns:a16="http://schemas.microsoft.com/office/drawing/2014/main" id="{910B8ED8-66FA-4FF5-8DBA-08ECFC1CE82B}"/>
              </a:ext>
            </a:extLst>
          </p:cNvPr>
          <p:cNvSpPr>
            <a:spLocks noGrp="1"/>
          </p:cNvSpPr>
          <p:nvPr>
            <p:ph idx="1"/>
          </p:nvPr>
        </p:nvSpPr>
        <p:spPr/>
        <p:txBody>
          <a:bodyPr/>
          <a:lstStyle/>
          <a:p>
            <a:r>
              <a:rPr lang="en-GB" dirty="0"/>
              <a:t>Support for personal and social empowerment of youth</a:t>
            </a:r>
          </a:p>
          <a:p>
            <a:pPr lvl="0"/>
            <a:r>
              <a:rPr lang="en-GB" dirty="0"/>
              <a:t>Respect for human and minority rights, equality and non-discrimination</a:t>
            </a:r>
          </a:p>
          <a:p>
            <a:pPr lvl="0"/>
            <a:r>
              <a:rPr lang="en-GB" dirty="0"/>
              <a:t>Equal opportunities for all</a:t>
            </a:r>
          </a:p>
          <a:p>
            <a:pPr lvl="0"/>
            <a:r>
              <a:rPr lang="en-GB" dirty="0"/>
              <a:t>Importance of young people and their social roles</a:t>
            </a:r>
          </a:p>
          <a:p>
            <a:pPr lvl="0"/>
            <a:r>
              <a:rPr lang="en-GB" dirty="0"/>
              <a:t>Active youth participation and cooperation</a:t>
            </a:r>
          </a:p>
          <a:p>
            <a:pPr lvl="0"/>
            <a:r>
              <a:rPr lang="en-GB" dirty="0"/>
              <a:t>Social responsibility and solidarity</a:t>
            </a:r>
          </a:p>
          <a:p>
            <a:endParaRPr lang="en-GB" dirty="0"/>
          </a:p>
        </p:txBody>
      </p:sp>
    </p:spTree>
    <p:extLst>
      <p:ext uri="{BB962C8B-B14F-4D97-AF65-F5344CB8AC3E}">
        <p14:creationId xmlns:p14="http://schemas.microsoft.com/office/powerpoint/2010/main" val="38478469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03621-0686-4A62-9651-FB67330584C6}"/>
              </a:ext>
            </a:extLst>
          </p:cNvPr>
          <p:cNvSpPr>
            <a:spLocks noGrp="1"/>
          </p:cNvSpPr>
          <p:nvPr>
            <p:ph type="title"/>
          </p:nvPr>
        </p:nvSpPr>
        <p:spPr/>
        <p:txBody>
          <a:bodyPr/>
          <a:lstStyle/>
          <a:p>
            <a:r>
              <a:rPr lang="en-GB" dirty="0"/>
              <a:t>Goals:</a:t>
            </a:r>
          </a:p>
        </p:txBody>
      </p:sp>
      <p:sp>
        <p:nvSpPr>
          <p:cNvPr id="3" name="Content Placeholder 2">
            <a:extLst>
              <a:ext uri="{FF2B5EF4-FFF2-40B4-BE49-F238E27FC236}">
                <a16:creationId xmlns:a16="http://schemas.microsoft.com/office/drawing/2014/main" id="{365320B9-6DC7-45BE-97C7-6F137EB47025}"/>
              </a:ext>
            </a:extLst>
          </p:cNvPr>
          <p:cNvSpPr>
            <a:spLocks noGrp="1"/>
          </p:cNvSpPr>
          <p:nvPr>
            <p:ph idx="1"/>
          </p:nvPr>
        </p:nvSpPr>
        <p:spPr/>
        <p:txBody>
          <a:bodyPr>
            <a:normAutofit fontScale="77500" lnSpcReduction="20000"/>
          </a:bodyPr>
          <a:lstStyle/>
          <a:p>
            <a:pPr lvl="0"/>
            <a:r>
              <a:rPr lang="en-GB" dirty="0"/>
              <a:t>Employability and employment of young women and men</a:t>
            </a:r>
          </a:p>
          <a:p>
            <a:pPr lvl="0"/>
            <a:r>
              <a:rPr lang="en-GB" dirty="0"/>
              <a:t>Quality and opportunities for acquiring qualifications and development of competencies and innovation of young people</a:t>
            </a:r>
          </a:p>
          <a:p>
            <a:pPr lvl="0"/>
            <a:r>
              <a:rPr lang="en-GB" dirty="0"/>
              <a:t>Active participation of young women and men in society</a:t>
            </a:r>
          </a:p>
          <a:p>
            <a:pPr lvl="0"/>
            <a:r>
              <a:rPr lang="en-GB" dirty="0"/>
              <a:t>Health and well-being of young women and men</a:t>
            </a:r>
          </a:p>
          <a:p>
            <a:pPr lvl="0"/>
            <a:r>
              <a:rPr lang="en-GB" dirty="0"/>
              <a:t>Conditions for the development of youth safety culture</a:t>
            </a:r>
          </a:p>
          <a:p>
            <a:pPr lvl="0"/>
            <a:r>
              <a:rPr lang="en-GB" dirty="0"/>
              <a:t>Support to social inclusion of young people at risk of social exclusion</a:t>
            </a:r>
          </a:p>
          <a:p>
            <a:pPr lvl="0"/>
            <a:r>
              <a:rPr lang="en-GB" dirty="0"/>
              <a:t>Mobility, scope of international youth cooperation and support for young migrants</a:t>
            </a:r>
          </a:p>
          <a:p>
            <a:r>
              <a:rPr lang="en-GB" dirty="0"/>
              <a:t>System of informing young people and knowledge about young people </a:t>
            </a:r>
          </a:p>
          <a:p>
            <a:r>
              <a:rPr lang="en-GB" dirty="0"/>
              <a:t>Consumption of culture and participation of youth in the creation of cultural programmes</a:t>
            </a:r>
          </a:p>
        </p:txBody>
      </p:sp>
    </p:spTree>
    <p:extLst>
      <p:ext uri="{BB962C8B-B14F-4D97-AF65-F5344CB8AC3E}">
        <p14:creationId xmlns:p14="http://schemas.microsoft.com/office/powerpoint/2010/main" val="819522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774D5F-07CB-41B7-8BAA-06F930FFA62D}"/>
              </a:ext>
            </a:extLst>
          </p:cNvPr>
          <p:cNvSpPr>
            <a:spLocks noGrp="1"/>
          </p:cNvSpPr>
          <p:nvPr>
            <p:ph idx="1"/>
          </p:nvPr>
        </p:nvSpPr>
        <p:spPr>
          <a:xfrm>
            <a:off x="989726" y="918465"/>
            <a:ext cx="10209372" cy="5021069"/>
          </a:xfrm>
        </p:spPr>
        <p:txBody>
          <a:bodyPr/>
          <a:lstStyle/>
          <a:p>
            <a:pPr marL="0" indent="0">
              <a:buNone/>
            </a:pPr>
            <a:r>
              <a:rPr lang="en-GB" dirty="0"/>
              <a:t>If you look at the principles and goals, there is no specific item in the National Youth Strategy which deals with the migration of young people in Serbia.</a:t>
            </a:r>
          </a:p>
          <a:p>
            <a:pPr marL="0" indent="0">
              <a:buNone/>
            </a:pPr>
            <a:r>
              <a:rPr lang="en-GB" dirty="0"/>
              <a:t>Reducing the number of young people leaving Serbia is envisaged by the implementation of the National Youth Strategy, but this has been ‘highlighted’ in the "Migration Management Strategy"</a:t>
            </a:r>
          </a:p>
          <a:p>
            <a:endParaRPr lang="en-GB" dirty="0"/>
          </a:p>
        </p:txBody>
      </p:sp>
    </p:spTree>
    <p:extLst>
      <p:ext uri="{BB962C8B-B14F-4D97-AF65-F5344CB8AC3E}">
        <p14:creationId xmlns:p14="http://schemas.microsoft.com/office/powerpoint/2010/main" val="322413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10F00F-7E40-4133-AC81-7B4A2A336E2D}"/>
              </a:ext>
            </a:extLst>
          </p:cNvPr>
          <p:cNvSpPr>
            <a:spLocks noGrp="1"/>
          </p:cNvSpPr>
          <p:nvPr>
            <p:ph idx="1"/>
          </p:nvPr>
        </p:nvSpPr>
        <p:spPr>
          <a:xfrm>
            <a:off x="914161" y="1197864"/>
            <a:ext cx="10360501" cy="4462272"/>
          </a:xfrm>
        </p:spPr>
        <p:txBody>
          <a:bodyPr/>
          <a:lstStyle/>
          <a:p>
            <a:pPr marL="0" indent="0">
              <a:buNone/>
            </a:pPr>
            <a:r>
              <a:rPr lang="en-GB" dirty="0"/>
              <a:t>Part of the "Migration Management Strategy“</a:t>
            </a:r>
          </a:p>
          <a:p>
            <a:pPr>
              <a:buFont typeface="Wingdings" panose="05000000000000000000" pitchFamily="2" charset="2"/>
              <a:buChar char="Ø"/>
            </a:pPr>
            <a:r>
              <a:rPr lang="en-GB" dirty="0"/>
              <a:t>"The National Youth Strategy envisages a number of measures that can directly or indirectly affect the migration flows of young people, such as increasing the professional and spatial mobility of young people, increasing the availability of various contents to young people, especially in smaller and poorer environments, increasing the level of youth awareness of the choice of occupation , employment opportunities and prospects in the </a:t>
            </a:r>
            <a:r>
              <a:rPr lang="en-GB" dirty="0" err="1"/>
              <a:t>labor</a:t>
            </a:r>
            <a:r>
              <a:rPr lang="en-GB" dirty="0"/>
              <a:t> market, achieving mobility, etc. "</a:t>
            </a:r>
          </a:p>
          <a:p>
            <a:endParaRPr lang="en-GB" dirty="0"/>
          </a:p>
        </p:txBody>
      </p:sp>
    </p:spTree>
    <p:extLst>
      <p:ext uri="{BB962C8B-B14F-4D97-AF65-F5344CB8AC3E}">
        <p14:creationId xmlns:p14="http://schemas.microsoft.com/office/powerpoint/2010/main" val="4095147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BB887C-9C40-4B62-951A-761ED6CCE435}"/>
              </a:ext>
            </a:extLst>
          </p:cNvPr>
          <p:cNvSpPr>
            <a:spLocks noGrp="1"/>
          </p:cNvSpPr>
          <p:nvPr>
            <p:ph idx="1"/>
          </p:nvPr>
        </p:nvSpPr>
        <p:spPr/>
        <p:txBody>
          <a:bodyPr>
            <a:normAutofit/>
          </a:bodyPr>
          <a:lstStyle/>
          <a:p>
            <a:pPr marL="0" indent="0" algn="ctr">
              <a:buNone/>
            </a:pPr>
            <a:r>
              <a:rPr lang="en-US" sz="4000" dirty="0">
                <a:solidFill>
                  <a:schemeClr val="accent1"/>
                </a:solidFill>
              </a:rPr>
              <a:t>By empowering the socioeconomic situation, including all segments of society's development, according to the “Migration Management Strategy”, Serbia has the ability to retain young people in their home towns and villages.</a:t>
            </a:r>
          </a:p>
          <a:p>
            <a:pPr marL="0" indent="0" algn="ctr">
              <a:buNone/>
            </a:pPr>
            <a:endParaRPr lang="en-GB" sz="4000" dirty="0">
              <a:solidFill>
                <a:schemeClr val="accent1"/>
              </a:solidFill>
            </a:endParaRPr>
          </a:p>
        </p:txBody>
      </p:sp>
    </p:spTree>
    <p:extLst>
      <p:ext uri="{BB962C8B-B14F-4D97-AF65-F5344CB8AC3E}">
        <p14:creationId xmlns:p14="http://schemas.microsoft.com/office/powerpoint/2010/main" val="3777539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DF9E7-AECA-459F-9463-DB5E5C1B4A7A}"/>
              </a:ext>
            </a:extLst>
          </p:cNvPr>
          <p:cNvSpPr>
            <a:spLocks noGrp="1"/>
          </p:cNvSpPr>
          <p:nvPr>
            <p:ph type="title"/>
          </p:nvPr>
        </p:nvSpPr>
        <p:spPr>
          <a:xfrm>
            <a:off x="1218883" y="274637"/>
            <a:ext cx="10360501" cy="3611563"/>
          </a:xfrm>
        </p:spPr>
        <p:txBody>
          <a:bodyPr>
            <a:normAutofit/>
          </a:bodyPr>
          <a:lstStyle/>
          <a:p>
            <a:pPr algn="ctr"/>
            <a:r>
              <a:rPr lang="en-US" sz="4500" b="1" dirty="0"/>
              <a:t>National situation concerning migration of the youth </a:t>
            </a:r>
            <a:endParaRPr lang="en-GB" sz="4500" b="1" dirty="0"/>
          </a:p>
        </p:txBody>
      </p:sp>
    </p:spTree>
    <p:extLst>
      <p:ext uri="{BB962C8B-B14F-4D97-AF65-F5344CB8AC3E}">
        <p14:creationId xmlns:p14="http://schemas.microsoft.com/office/powerpoint/2010/main" val="3635359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7612" y="5350877"/>
            <a:ext cx="5410200" cy="914400"/>
          </a:xfrm>
        </p:spPr>
        <p:txBody>
          <a:bodyPr/>
          <a:lstStyle/>
          <a:p>
            <a:r>
              <a:rPr lang="en-US" dirty="0"/>
              <a:t>Danilo Ristin</a:t>
            </a:r>
            <a:br>
              <a:rPr lang="en-US" dirty="0"/>
            </a:br>
            <a:r>
              <a:rPr lang="en-US" dirty="0"/>
              <a:t>leader+ </a:t>
            </a:r>
            <a:r>
              <a:rPr lang="en-US" dirty="0" err="1"/>
              <a:t>Banatski</a:t>
            </a:r>
            <a:r>
              <a:rPr lang="en-US" dirty="0"/>
              <a:t> </a:t>
            </a:r>
            <a:r>
              <a:rPr lang="en-US" dirty="0" err="1"/>
              <a:t>karlovac</a:t>
            </a:r>
            <a:endParaRPr lang="en-US" dirty="0"/>
          </a:p>
        </p:txBody>
      </p:sp>
      <p:sp>
        <p:nvSpPr>
          <p:cNvPr id="5" name="TextBox 4">
            <a:extLst>
              <a:ext uri="{FF2B5EF4-FFF2-40B4-BE49-F238E27FC236}">
                <a16:creationId xmlns:a16="http://schemas.microsoft.com/office/drawing/2014/main" id="{8B11AF31-AE91-4391-ADE1-5A86F48C03E4}"/>
              </a:ext>
            </a:extLst>
          </p:cNvPr>
          <p:cNvSpPr txBox="1"/>
          <p:nvPr/>
        </p:nvSpPr>
        <p:spPr>
          <a:xfrm>
            <a:off x="2779712" y="3657600"/>
            <a:ext cx="6629400" cy="954107"/>
          </a:xfrm>
          <a:prstGeom prst="rect">
            <a:avLst/>
          </a:prstGeom>
          <a:noFill/>
        </p:spPr>
        <p:txBody>
          <a:bodyPr wrap="square" rtlCol="0">
            <a:spAutoFit/>
          </a:bodyPr>
          <a:lstStyle/>
          <a:p>
            <a:pPr algn="ctr"/>
            <a:r>
              <a:rPr lang="en-US" sz="2800" dirty="0"/>
              <a:t>If you have any additional question, don’t hesitate to ask me!</a:t>
            </a:r>
            <a:endParaRPr lang="en-GB" sz="2800" dirty="0"/>
          </a:p>
        </p:txBody>
      </p:sp>
      <p:sp>
        <p:nvSpPr>
          <p:cNvPr id="6" name="TextBox 5">
            <a:extLst>
              <a:ext uri="{FF2B5EF4-FFF2-40B4-BE49-F238E27FC236}">
                <a16:creationId xmlns:a16="http://schemas.microsoft.com/office/drawing/2014/main" id="{8CB299E0-F2D4-4F70-839B-DDD7F8B8DD12}"/>
              </a:ext>
            </a:extLst>
          </p:cNvPr>
          <p:cNvSpPr txBox="1"/>
          <p:nvPr/>
        </p:nvSpPr>
        <p:spPr>
          <a:xfrm>
            <a:off x="1679086" y="2133600"/>
            <a:ext cx="8839200" cy="938719"/>
          </a:xfrm>
          <a:prstGeom prst="rect">
            <a:avLst/>
          </a:prstGeom>
          <a:noFill/>
        </p:spPr>
        <p:txBody>
          <a:bodyPr wrap="square" rtlCol="0">
            <a:spAutoFit/>
          </a:bodyPr>
          <a:lstStyle/>
          <a:p>
            <a:pPr algn="ctr"/>
            <a:r>
              <a:rPr lang="en-US" sz="5500" dirty="0">
                <a:solidFill>
                  <a:schemeClr val="accent1"/>
                </a:solidFill>
              </a:rPr>
              <a:t>Thank you for your attention!</a:t>
            </a:r>
            <a:endParaRPr lang="en-GB" sz="5500" dirty="0">
              <a:solidFill>
                <a:schemeClr val="accent1"/>
              </a:solidFill>
            </a:endParaRPr>
          </a:p>
        </p:txBody>
      </p:sp>
    </p:spTree>
    <p:extLst>
      <p:ext uri="{BB962C8B-B14F-4D97-AF65-F5344CB8AC3E}">
        <p14:creationId xmlns:p14="http://schemas.microsoft.com/office/powerpoint/2010/main" val="231904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230547" y="228600"/>
            <a:ext cx="10360501" cy="1223963"/>
          </a:xfrm>
        </p:spPr>
        <p:txBody>
          <a:bodyPr>
            <a:normAutofit/>
          </a:bodyPr>
          <a:lstStyle/>
          <a:p>
            <a:br>
              <a:rPr lang="en-US" b="1" dirty="0"/>
            </a:br>
            <a:r>
              <a:rPr lang="en-US" b="1" dirty="0"/>
              <a:t>Outland</a:t>
            </a:r>
          </a:p>
        </p:txBody>
      </p:sp>
      <p:sp>
        <p:nvSpPr>
          <p:cNvPr id="14" name="Content Placeholder 13"/>
          <p:cNvSpPr>
            <a:spLocks noGrp="1"/>
          </p:cNvSpPr>
          <p:nvPr>
            <p:ph idx="1"/>
          </p:nvPr>
        </p:nvSpPr>
        <p:spPr/>
        <p:txBody>
          <a:bodyPr/>
          <a:lstStyle/>
          <a:p>
            <a:r>
              <a:rPr lang="en-US" b="1" dirty="0"/>
              <a:t>Serbia</a:t>
            </a:r>
            <a:r>
              <a:rPr lang="en-US" dirty="0"/>
              <a:t> is traditionally a land of emigration.</a:t>
            </a:r>
          </a:p>
          <a:p>
            <a:r>
              <a:rPr lang="en-US" dirty="0"/>
              <a:t>Most popular countries are </a:t>
            </a:r>
            <a:r>
              <a:rPr lang="en-US" b="1" dirty="0"/>
              <a:t>Germany, Austria, Switzerland </a:t>
            </a:r>
            <a:r>
              <a:rPr lang="en-US" dirty="0"/>
              <a:t>and </a:t>
            </a:r>
            <a:r>
              <a:rPr lang="en-US" b="1" dirty="0"/>
              <a:t>Sweden</a:t>
            </a:r>
            <a:r>
              <a:rPr lang="en-US" dirty="0"/>
              <a:t>, to which the persons with elementary and secondary education go</a:t>
            </a:r>
          </a:p>
          <a:p>
            <a:r>
              <a:rPr lang="en-US" dirty="0"/>
              <a:t>Overseas countries are interesting for students and highly educated people</a:t>
            </a:r>
          </a:p>
          <a:p>
            <a:r>
              <a:rPr lang="en-US" dirty="0"/>
              <a:t>New popular destinations are </a:t>
            </a:r>
            <a:r>
              <a:rPr lang="en-US" b="1" dirty="0"/>
              <a:t>Italy </a:t>
            </a:r>
            <a:r>
              <a:rPr lang="en-US" dirty="0"/>
              <a:t>(appealing for those with high school education) and </a:t>
            </a:r>
            <a:r>
              <a:rPr lang="en-US" b="1" dirty="0"/>
              <a:t>Great</a:t>
            </a:r>
            <a:r>
              <a:rPr lang="en-US" dirty="0"/>
              <a:t> </a:t>
            </a:r>
            <a:r>
              <a:rPr lang="en-US" b="1" dirty="0"/>
              <a:t>Britain</a:t>
            </a:r>
            <a:r>
              <a:rPr lang="en-US" dirty="0"/>
              <a:t> (popular with the most educated young people). </a:t>
            </a:r>
          </a:p>
          <a:p>
            <a:pPr marL="0" indent="0">
              <a:buNone/>
            </a:pPr>
            <a:endParaRPr lang="en-US" dirty="0"/>
          </a:p>
        </p:txBody>
      </p:sp>
    </p:spTree>
    <p:extLst>
      <p:ext uri="{BB962C8B-B14F-4D97-AF65-F5344CB8AC3E}">
        <p14:creationId xmlns:p14="http://schemas.microsoft.com/office/powerpoint/2010/main" val="3529114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B464B9-8D71-4BAD-9A5E-B95C9FF4F17E}"/>
              </a:ext>
            </a:extLst>
          </p:cNvPr>
          <p:cNvSpPr>
            <a:spLocks noGrp="1"/>
          </p:cNvSpPr>
          <p:nvPr>
            <p:ph idx="1"/>
          </p:nvPr>
        </p:nvSpPr>
        <p:spPr>
          <a:xfrm>
            <a:off x="1218883" y="457200"/>
            <a:ext cx="10360501" cy="5706869"/>
          </a:xfrm>
        </p:spPr>
        <p:txBody>
          <a:bodyPr/>
          <a:lstStyle/>
          <a:p>
            <a:r>
              <a:rPr lang="en-US" dirty="0"/>
              <a:t>Among the “new countries” of the European Union, the most important destinations for citizens of </a:t>
            </a:r>
            <a:r>
              <a:rPr lang="en-US" b="1" dirty="0"/>
              <a:t>Serbia</a:t>
            </a:r>
            <a:r>
              <a:rPr lang="en-US" dirty="0"/>
              <a:t> are </a:t>
            </a:r>
            <a:r>
              <a:rPr lang="en-US" b="1" dirty="0"/>
              <a:t>Slovenia</a:t>
            </a:r>
            <a:r>
              <a:rPr lang="en-US" dirty="0"/>
              <a:t> and </a:t>
            </a:r>
            <a:r>
              <a:rPr lang="en-US" b="1" dirty="0"/>
              <a:t>Hungary</a:t>
            </a:r>
            <a:r>
              <a:rPr lang="en-US" dirty="0"/>
              <a:t>. </a:t>
            </a:r>
          </a:p>
          <a:p>
            <a:r>
              <a:rPr lang="en-US" dirty="0"/>
              <a:t>According to </a:t>
            </a:r>
            <a:r>
              <a:rPr lang="en-US" b="1" dirty="0"/>
              <a:t>“Migration management strategy” -</a:t>
            </a:r>
            <a:r>
              <a:rPr lang="en-US" dirty="0"/>
              <a:t>“An estimate of the number of Serbian diaspora, made by the Ministry of Diaspora,  is approximately 4millions (ranges from 3,908,000 to 4,170,000 persons.)”</a:t>
            </a:r>
            <a:endParaRPr lang="en-GB" b="1" dirty="0"/>
          </a:p>
        </p:txBody>
      </p:sp>
    </p:spTree>
    <p:extLst>
      <p:ext uri="{BB962C8B-B14F-4D97-AF65-F5344CB8AC3E}">
        <p14:creationId xmlns:p14="http://schemas.microsoft.com/office/powerpoint/2010/main" val="800217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662D2973-3148-4C52-8B07-C8A1CB26F94C}"/>
              </a:ext>
            </a:extLst>
          </p:cNvPr>
          <p:cNvGraphicFramePr>
            <a:graphicFrameLocks noGrp="1"/>
          </p:cNvGraphicFramePr>
          <p:nvPr>
            <p:ph idx="1"/>
            <p:extLst>
              <p:ext uri="{D42A27DB-BD31-4B8C-83A1-F6EECF244321}">
                <p14:modId xmlns:p14="http://schemas.microsoft.com/office/powerpoint/2010/main" val="3165791630"/>
              </p:ext>
            </p:extLst>
          </p:nvPr>
        </p:nvGraphicFramePr>
        <p:xfrm>
          <a:off x="1370012" y="613568"/>
          <a:ext cx="9448799" cy="56308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08208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b="1" dirty="0"/>
              <a:t>Vladimir </a:t>
            </a:r>
            <a:r>
              <a:rPr lang="en-US" b="1" dirty="0" err="1"/>
              <a:t>Petronijević</a:t>
            </a:r>
            <a:r>
              <a:rPr lang="en-US" b="1" dirty="0"/>
              <a:t>- Director of the Group 484</a:t>
            </a:r>
          </a:p>
        </p:txBody>
      </p:sp>
      <p:sp>
        <p:nvSpPr>
          <p:cNvPr id="12" name="Content Placeholder 5">
            <a:extLst>
              <a:ext uri="{FF2B5EF4-FFF2-40B4-BE49-F238E27FC236}">
                <a16:creationId xmlns:a16="http://schemas.microsoft.com/office/drawing/2014/main" id="{FDC46EDC-5846-42AA-A22D-3F3294970233}"/>
              </a:ext>
            </a:extLst>
          </p:cNvPr>
          <p:cNvSpPr>
            <a:spLocks noGrp="1"/>
          </p:cNvSpPr>
          <p:nvPr>
            <p:ph idx="1"/>
          </p:nvPr>
        </p:nvSpPr>
        <p:spPr>
          <a:xfrm>
            <a:off x="1218883" y="1701797"/>
            <a:ext cx="10360501" cy="4462272"/>
          </a:xfrm>
        </p:spPr>
        <p:txBody>
          <a:bodyPr>
            <a:normAutofit fontScale="92500" lnSpcReduction="10000"/>
          </a:bodyPr>
          <a:lstStyle/>
          <a:p>
            <a:r>
              <a:rPr lang="en-US" dirty="0"/>
              <a:t>" Migration in </a:t>
            </a:r>
            <a:r>
              <a:rPr lang="en-US" b="1" dirty="0"/>
              <a:t>Serbia</a:t>
            </a:r>
            <a:r>
              <a:rPr lang="en-US" dirty="0"/>
              <a:t> in most cases is a “one-way ticket”. What we call “circular migration” is not present. It is not, therefore, the problem of people leaving, mobility is actually the basis of the European Union, but rather that they do not return and have no contact with the country of origin once they leave. They can only acquire certain knowledge in the West, but the real question is why we do not use that knowledge in </a:t>
            </a:r>
            <a:r>
              <a:rPr lang="en-US" b="1" dirty="0"/>
              <a:t>Serbia?</a:t>
            </a:r>
            <a:r>
              <a:rPr lang="en-US" dirty="0"/>
              <a:t> The problem of medical workers in </a:t>
            </a:r>
            <a:r>
              <a:rPr lang="en-US" b="1" dirty="0"/>
              <a:t>Germany</a:t>
            </a:r>
            <a:r>
              <a:rPr lang="en-US" dirty="0"/>
              <a:t> arose because their doctors started leaving to the countries where they could earn even better and improve themselves professionally. Now we should see if there may be some countries in Eastern Europe, or in the East in general, from which </a:t>
            </a:r>
            <a:r>
              <a:rPr lang="en-US" b="1" dirty="0"/>
              <a:t>Serbia</a:t>
            </a:r>
            <a:r>
              <a:rPr lang="en-US" dirty="0"/>
              <a:t> could attract the missing personnel? We have to be a part of this global migration movement and we have to set up a system that is able to offer something "</a:t>
            </a:r>
            <a:endParaRPr lang="en-GB" dirty="0"/>
          </a:p>
        </p:txBody>
      </p:sp>
    </p:spTree>
    <p:extLst>
      <p:ext uri="{BB962C8B-B14F-4D97-AF65-F5344CB8AC3E}">
        <p14:creationId xmlns:p14="http://schemas.microsoft.com/office/powerpoint/2010/main" val="1484811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Inland</a:t>
            </a:r>
          </a:p>
        </p:txBody>
      </p:sp>
      <p:sp>
        <p:nvSpPr>
          <p:cNvPr id="7" name="Content Placeholder 3">
            <a:extLst>
              <a:ext uri="{FF2B5EF4-FFF2-40B4-BE49-F238E27FC236}">
                <a16:creationId xmlns:a16="http://schemas.microsoft.com/office/drawing/2014/main" id="{FBB19528-5E2C-496B-8418-61077EB8343B}"/>
              </a:ext>
            </a:extLst>
          </p:cNvPr>
          <p:cNvSpPr>
            <a:spLocks noGrp="1"/>
          </p:cNvSpPr>
          <p:nvPr>
            <p:ph sz="half" idx="1"/>
          </p:nvPr>
        </p:nvSpPr>
        <p:spPr>
          <a:xfrm>
            <a:off x="1219200" y="1706563"/>
            <a:ext cx="9980613" cy="4465637"/>
          </a:xfrm>
        </p:spPr>
        <p:txBody>
          <a:bodyPr/>
          <a:lstStyle/>
          <a:p>
            <a:r>
              <a:rPr lang="en-US" dirty="0"/>
              <a:t>During 2014, 124,472 persons changed their place of residence, that is, moved from one settlement to another on the territory of the Republic of Serbia. The average age of the people who changed their residence is 33.2 years.</a:t>
            </a:r>
          </a:p>
          <a:p>
            <a:r>
              <a:rPr lang="en-US" dirty="0"/>
              <a:t>Out of the total of 24 areas in the Republic of Serbia, the largest number of migratory movements were recorded on the territory of the Belgrade region, and only this region had a positive migration balance (a higher number of immigrants compared to the emigrants).</a:t>
            </a:r>
          </a:p>
          <a:p>
            <a:endParaRPr lang="en-GB" dirty="0"/>
          </a:p>
        </p:txBody>
      </p:sp>
    </p:spTree>
    <p:extLst>
      <p:ext uri="{BB962C8B-B14F-4D97-AF65-F5344CB8AC3E}">
        <p14:creationId xmlns:p14="http://schemas.microsoft.com/office/powerpoint/2010/main" val="2341911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218883" y="762000"/>
            <a:ext cx="10360501" cy="5410200"/>
          </a:xfrm>
        </p:spPr>
        <p:txBody>
          <a:bodyPr>
            <a:normAutofit/>
          </a:bodyPr>
          <a:lstStyle/>
          <a:p>
            <a:r>
              <a:rPr lang="en-US" dirty="0"/>
              <a:t>Out of 168 municipalities / cities of the Republic of Serbia, 35 municipalities / cities had a positive migration balance in 2014, and in 133 municipalities / cities, a negative migration balance was recorded.</a:t>
            </a:r>
            <a:endParaRPr lang="en-GB" dirty="0"/>
          </a:p>
          <a:p>
            <a:r>
              <a:rPr lang="en-US" dirty="0"/>
              <a:t>Every year, about 250,000 people in Serbia move from the country to the cities. Serbia is facing depopulation of certain areas, which has both demographic and economic consequences. If we add to this the material investments in the education of inhabitants, which are measured by millions of euros (about 4.5% of GDP), emigration of the highly educated workforce leaves these investments practically unused. </a:t>
            </a:r>
            <a:endParaRPr lang="en-GB" dirty="0"/>
          </a:p>
        </p:txBody>
      </p:sp>
    </p:spTree>
    <p:extLst>
      <p:ext uri="{BB962C8B-B14F-4D97-AF65-F5344CB8AC3E}">
        <p14:creationId xmlns:p14="http://schemas.microsoft.com/office/powerpoint/2010/main" val="4123189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60E60-B8ED-49F0-8532-D91E8B2DF1AB}"/>
              </a:ext>
            </a:extLst>
          </p:cNvPr>
          <p:cNvSpPr>
            <a:spLocks noGrp="1"/>
          </p:cNvSpPr>
          <p:nvPr>
            <p:ph type="title"/>
          </p:nvPr>
        </p:nvSpPr>
        <p:spPr>
          <a:xfrm>
            <a:off x="1065212" y="2362200"/>
            <a:ext cx="10360501" cy="1223963"/>
          </a:xfrm>
        </p:spPr>
        <p:txBody>
          <a:bodyPr/>
          <a:lstStyle/>
          <a:p>
            <a:pPr algn="ctr"/>
            <a:r>
              <a:rPr lang="en-US" b="1" dirty="0"/>
              <a:t>Statistics and tendencies on migration</a:t>
            </a:r>
            <a:endParaRPr lang="en-GB" b="1" dirty="0"/>
          </a:p>
        </p:txBody>
      </p:sp>
    </p:spTree>
    <p:extLst>
      <p:ext uri="{BB962C8B-B14F-4D97-AF65-F5344CB8AC3E}">
        <p14:creationId xmlns:p14="http://schemas.microsoft.com/office/powerpoint/2010/main" val="4198512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ch 16x9">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spDef>
      <a:spPr/>
      <a:bodyPr rtlCol="0" anchor="ctr"/>
      <a:lstStyle>
        <a:defPPr algn="ctr">
          <a:defRPr sz="2800"/>
        </a:defPPr>
      </a:lstStyle>
      <a:style>
        <a:lnRef idx="2">
          <a:schemeClr val="accent1">
            <a:shade val="50000"/>
          </a:schemeClr>
        </a:lnRef>
        <a:fillRef idx="1">
          <a:schemeClr val="accent1"/>
        </a:fillRef>
        <a:effectRef idx="0">
          <a:schemeClr val="accent1"/>
        </a:effectRef>
        <a:fontRef idx="minor">
          <a:schemeClr val="lt1"/>
        </a:fontRef>
      </a:style>
    </a:spDef>
    <a:lnDef>
      <a:spPr>
        <a:ln w="25400"/>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800"/>
        </a:defPPr>
      </a:lstStyle>
    </a:txDef>
  </a:objectDefaults>
  <a:extraClrSchemeLst/>
  <a:extLst>
    <a:ext uri="{05A4C25C-085E-4340-85A3-A5531E510DB2}">
      <thm15:themeFamily xmlns:thm15="http://schemas.microsoft.com/office/thememl/2012/main" name="TF02787990.potx" id="{BDB9CD5E-36EC-45F3-B87D-6D062B8A3823}" vid="{51682E2F-7C85-4D6F-AD40-072EFC83910D}"/>
    </a:ext>
  </a:extLst>
</a:theme>
</file>

<file path=ppt/theme/theme2.xml><?xml version="1.0" encoding="utf-8"?>
<a:theme xmlns:a="http://schemas.openxmlformats.org/drawingml/2006/main" name="Office Theme">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extraClrSchemeLst/>
</a:theme>
</file>

<file path=ppt/theme/theme3.xml><?xml version="1.0" encoding="utf-8"?>
<a:theme xmlns:a="http://schemas.openxmlformats.org/drawingml/2006/main" name="Office Theme">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ocPublishedLinkedAssetsLookup xmlns="4873beb7-5857-4685-be1f-d57550cc96cc" xsi:nil="true"/>
    <ApprovalStatus xmlns="4873beb7-5857-4685-be1f-d57550cc96cc">InProgress</ApprovalStatus>
    <MarketSpecific xmlns="4873beb7-5857-4685-be1f-d57550cc96cc">false</MarketSpecific>
    <LocComments xmlns="4873beb7-5857-4685-be1f-d57550cc96cc" xsi:nil="true"/>
    <LocLastLocAttemptVersionTypeLookup xmlns="4873beb7-5857-4685-be1f-d57550cc96cc" xsi:nil="true"/>
    <DirectSourceMarket xmlns="4873beb7-5857-4685-be1f-d57550cc96cc" xsi:nil="true"/>
    <ThumbnailAssetId xmlns="4873beb7-5857-4685-be1f-d57550cc96cc" xsi:nil="true"/>
    <PrimaryImageGen xmlns="4873beb7-5857-4685-be1f-d57550cc96cc">false</PrimaryImageGen>
    <LocNewPublishedVersionLookup xmlns="4873beb7-5857-4685-be1f-d57550cc96cc" xsi:nil="true"/>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LocOverallPublishStatusLookup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LocOverallLocStatusLookup xmlns="4873beb7-5857-4685-be1f-d57550cc96cc" xsi:nil="tru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1345093</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This simple template design works for technology and  businesses, but it's versatile enough to use in other contexts.  It features multiple slide layouts designed for widescreen (16x9 resolution) and includes a sample SmartArt list and chart that are easily editable.</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2011-11-26T00:30:00+00:00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TemplateStatus xmlns="4873beb7-5857-4685-be1f-d57550cc96cc">Complete</TemplateStatus>
    <Downloads xmlns="4873beb7-5857-4685-be1f-d57550cc96cc">0</Downloads>
    <OOCacheId xmlns="4873beb7-5857-4685-be1f-d57550cc96cc" xsi:nil="true"/>
    <IsDeleted xmlns="4873beb7-5857-4685-be1f-d57550cc96cc">false</IsDeleted>
    <LocPublishedDependentAssetsLookup xmlns="4873beb7-5857-4685-be1f-d57550cc96cc" xsi:nil="true"/>
    <TPExecutable xmlns="4873beb7-5857-4685-be1f-d57550cc96cc" xsi:nil="true"/>
    <EditorialTags xmlns="4873beb7-5857-4685-be1f-d57550cc96cc" xsi:nil="true"/>
    <SubmitterId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TP102787989</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694266</LocLastLocAttemptVersionLookup>
    <LocProcessedForHandoffsLookup xmlns="4873beb7-5857-4685-be1f-d57550cc96cc" xsi:nil="true"/>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LocOverallPreviewStatusLookup xmlns="4873beb7-5857-4685-be1f-d57550cc96cc" xsi:nil="true"/>
    <TaxCatchAll xmlns="4873beb7-5857-4685-be1f-d57550cc96cc"/>
    <Markets xmlns="4873beb7-5857-4685-be1f-d57550cc96cc"/>
    <UAProjectedTotalWords xmlns="4873beb7-5857-4685-be1f-d57550cc96cc" xsi:nil="true"/>
    <IntlLangReview xmlns="4873beb7-5857-4685-be1f-d57550cc96cc" xsi:nil="true"/>
    <OutputCachingOn xmlns="4873beb7-5857-4685-be1f-d57550cc96cc">false</OutputCachingOn>
    <AverageRating xmlns="4873beb7-5857-4685-be1f-d57550cc96cc" xsi:nil="true"/>
    <APAuthor xmlns="4873beb7-5857-4685-be1f-d57550cc96cc">
      <UserInfo>
        <DisplayName>REDMOND\kristaa</DisplayName>
        <AccountId>136</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LocProcessedForMarketsLookup xmlns="4873beb7-5857-4685-be1f-d57550cc96cc" xsi:nil="true"/>
    <TPLaunchHelpLinkType xmlns="4873beb7-5857-4685-be1f-d57550cc96cc">Template</TPLaunchHelpLinkType>
    <OriginalRelease xmlns="4873beb7-5857-4685-be1f-d57550cc96cc">15</OriginalRelease>
    <LocalizationTagsTaxHTField0 xmlns="4873beb7-5857-4685-be1f-d57550cc96cc">
      <Terms xmlns="http://schemas.microsoft.com/office/infopath/2007/PartnerControls"/>
    </LocalizationTagsTaxHTField0>
    <UACurrentWords xmlns="4873beb7-5857-4685-be1f-d57550cc96cc" xsi:nil="true"/>
    <ArtSampleDocs xmlns="4873beb7-5857-4685-be1f-d57550cc96cc" xsi:nil="true"/>
    <UALocRecommendation xmlns="4873beb7-5857-4685-be1f-d57550cc96cc">Localize</UALocRecommendation>
    <Manager xmlns="4873beb7-5857-4685-be1f-d57550cc96cc" xsi:nil="true"/>
    <LocOverallHandbackStatusLookup xmlns="4873beb7-5857-4685-be1f-d57550cc96cc" xsi:nil="true"/>
    <ShowIn xmlns="4873beb7-5857-4685-be1f-d57550cc96cc">Show everywhere</ShowIn>
    <UANotes xmlns="4873beb7-5857-4685-be1f-d57550cc96cc" xsi:nil="true"/>
    <InternalTagsTaxHTField0 xmlns="4873beb7-5857-4685-be1f-d57550cc96cc">
      <Terms xmlns="http://schemas.microsoft.com/office/infopath/2007/PartnerControls"/>
    </InternalTagsTaxHTField0>
    <CSXHash xmlns="4873beb7-5857-4685-be1f-d57550cc96cc" xsi:nil="true"/>
    <VoteCount xmlns="4873beb7-5857-4685-be1f-d57550cc96cc" xsi:nil="true"/>
    <AssetExpire xmlns="4873beb7-5857-4685-be1f-d57550cc96cc">2029-05-12T07:00:00+00:00</AssetExpire>
    <DSATActionTaken xmlns="4873beb7-5857-4685-be1f-d57550cc96cc" xsi:nil="true"/>
    <CSXSubmissionMarket xmlns="4873beb7-5857-4685-be1f-d57550cc96cc" xsi:nil="true"/>
    <LocMarketGroupTiers2 xmlns="4873beb7-5857-4685-be1f-d57550cc96c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836F65B-1B07-41EE-A0E8-BC6EF3855225}">
  <ds:schemaRefs>
    <ds:schemaRef ds:uri="http://schemas.microsoft.com/sharepoint/v3/contenttype/forms"/>
  </ds:schemaRefs>
</ds:datastoreItem>
</file>

<file path=customXml/itemProps2.xml><?xml version="1.0" encoding="utf-8"?>
<ds:datastoreItem xmlns:ds="http://schemas.openxmlformats.org/officeDocument/2006/customXml" ds:itemID="{60C67BEE-D13F-4BD2-98A5-34D8A0977F68}">
  <ds:schemaRefs>
    <ds:schemaRef ds:uri="4873beb7-5857-4685-be1f-d57550cc96cc"/>
    <ds:schemaRef ds:uri="http://schemas.openxmlformats.org/package/2006/metadata/core-properties"/>
    <ds:schemaRef ds:uri="http://purl.org/dc/terms/"/>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A09BF4D4-EF60-4196-BFC3-9462D60797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Triple circuit lines presentation (widescreen)</Template>
  <TotalTime>1866</TotalTime>
  <Words>1076</Words>
  <Application>Microsoft Office PowerPoint</Application>
  <PresentationFormat>Custom</PresentationFormat>
  <Paragraphs>53</Paragraphs>
  <Slides>20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Wingdings</vt:lpstr>
      <vt:lpstr>Tech 16x9</vt:lpstr>
      <vt:lpstr>Migration of the youth in Serbia</vt:lpstr>
      <vt:lpstr>National situation concerning migration of the youth </vt:lpstr>
      <vt:lpstr> Outland</vt:lpstr>
      <vt:lpstr>PowerPoint Presentation</vt:lpstr>
      <vt:lpstr>PowerPoint Presentation</vt:lpstr>
      <vt:lpstr>Vladimir Petronijević- Director of the Group 484</vt:lpstr>
      <vt:lpstr>Inland</vt:lpstr>
      <vt:lpstr>PowerPoint Presentation</vt:lpstr>
      <vt:lpstr>Statistics and tendencies on migration</vt:lpstr>
      <vt:lpstr>PowerPoint Presentation</vt:lpstr>
      <vt:lpstr>PowerPoint Presentation</vt:lpstr>
      <vt:lpstr>PowerPoint Presentation</vt:lpstr>
      <vt:lpstr>Policies and initiatives on encouraging young people to stay and work in their home town</vt:lpstr>
      <vt:lpstr>“National Youth strategy 2015-2025” </vt:lpstr>
      <vt:lpstr>Principles: </vt:lpstr>
      <vt:lpstr>Goals:</vt:lpstr>
      <vt:lpstr>PowerPoint Presentation</vt:lpstr>
      <vt:lpstr>PowerPoint Presentation</vt:lpstr>
      <vt:lpstr>PowerPoint Presentation</vt:lpstr>
      <vt:lpstr>Danilo Ristin leader+ Banatski karlovac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Migration of the youth in Serbia</dc:title>
  <dc:creator>Danilo Ristin</dc:creator>
  <cp:lastModifiedBy>Danilo Ristin</cp:lastModifiedBy>
  <cp:revision>27</cp:revision>
  <dcterms:created xsi:type="dcterms:W3CDTF">2018-05-25T20:46:38Z</dcterms:created>
  <dcterms:modified xsi:type="dcterms:W3CDTF">2018-05-28T09:51:29Z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ies>
</file>