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sldIdLst>
    <p:sldId id="264" r:id="rId2"/>
    <p:sldId id="312" r:id="rId3"/>
    <p:sldId id="309" r:id="rId4"/>
    <p:sldId id="313" r:id="rId5"/>
    <p:sldId id="303" r:id="rId6"/>
    <p:sldId id="308" r:id="rId7"/>
    <p:sldId id="304" r:id="rId8"/>
    <p:sldId id="298" r:id="rId9"/>
    <p:sldId id="300" r:id="rId10"/>
    <p:sldId id="301" r:id="rId11"/>
    <p:sldId id="297" r:id="rId12"/>
    <p:sldId id="314" r:id="rId13"/>
    <p:sldId id="315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94660"/>
  </p:normalViewPr>
  <p:slideViewPr>
    <p:cSldViewPr>
      <p:cViewPr varScale="1">
        <p:scale>
          <a:sx n="64" d="100"/>
          <a:sy n="64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94AC0-0DCE-42D8-8461-6251DC9638B8}" type="datetimeFigureOut">
              <a:rPr lang="sk-SK" smtClean="0"/>
              <a:pPr/>
              <a:t>27. 5. 2018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7E71B-84A5-44A9-A2CC-B8E6650BBDA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5306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D2A2-A530-4CE2-BCEA-91831136536C}" type="datetimeFigureOut">
              <a:rPr lang="sk-SK" smtClean="0"/>
              <a:pPr/>
              <a:t>27. 5. 2018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4E42-00F5-4927-A31E-0CF2DC6EAF1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9225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D2A2-A530-4CE2-BCEA-91831136536C}" type="datetimeFigureOut">
              <a:rPr lang="sk-SK" smtClean="0"/>
              <a:pPr/>
              <a:t>27. 5. 2018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4E42-00F5-4927-A31E-0CF2DC6EAF1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8359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D2A2-A530-4CE2-BCEA-91831136536C}" type="datetimeFigureOut">
              <a:rPr lang="sk-SK" smtClean="0"/>
              <a:pPr/>
              <a:t>27. 5. 2018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4E42-00F5-4927-A31E-0CF2DC6EAF1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7602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D2A2-A530-4CE2-BCEA-91831136536C}" type="datetimeFigureOut">
              <a:rPr lang="sk-SK" smtClean="0"/>
              <a:pPr/>
              <a:t>27. 5. 2018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4E42-00F5-4927-A31E-0CF2DC6EAF1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29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D2A2-A530-4CE2-BCEA-91831136536C}" type="datetimeFigureOut">
              <a:rPr lang="sk-SK" smtClean="0"/>
              <a:pPr/>
              <a:t>27. 5. 2018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4E42-00F5-4927-A31E-0CF2DC6EAF1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558531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D2A2-A530-4CE2-BCEA-91831136536C}" type="datetimeFigureOut">
              <a:rPr lang="sk-SK" smtClean="0"/>
              <a:pPr/>
              <a:t>27. 5. 2018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4E42-00F5-4927-A31E-0CF2DC6EAF1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5594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D2A2-A530-4CE2-BCEA-91831136536C}" type="datetimeFigureOut">
              <a:rPr lang="sk-SK" smtClean="0"/>
              <a:pPr/>
              <a:t>27. 5. 2018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4E42-00F5-4927-A31E-0CF2DC6EAF1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60931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D2A2-A530-4CE2-BCEA-91831136536C}" type="datetimeFigureOut">
              <a:rPr lang="sk-SK" smtClean="0"/>
              <a:pPr/>
              <a:t>27. 5. 2018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4E42-00F5-4927-A31E-0CF2DC6EAF1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7013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D2A2-A530-4CE2-BCEA-91831136536C}" type="datetimeFigureOut">
              <a:rPr lang="sk-SK" smtClean="0"/>
              <a:pPr/>
              <a:t>27. 5. 2018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4E42-00F5-4927-A31E-0CF2DC6EAF1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08854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D2A2-A530-4CE2-BCEA-91831136536C}" type="datetimeFigureOut">
              <a:rPr lang="sk-SK" smtClean="0"/>
              <a:pPr/>
              <a:t>27. 5. 2018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4E42-00F5-4927-A31E-0CF2DC6EAF1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31618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D2A2-A530-4CE2-BCEA-91831136536C}" type="datetimeFigureOut">
              <a:rPr lang="sk-SK" smtClean="0"/>
              <a:pPr/>
              <a:t>27. 5. 2018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4E42-00F5-4927-A31E-0CF2DC6EAF1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5826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AD2A2-A530-4CE2-BCEA-91831136536C}" type="datetimeFigureOut">
              <a:rPr lang="sk-SK" smtClean="0"/>
              <a:pPr/>
              <a:t>27. 5. 2018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B4E42-00F5-4927-A31E-0CF2DC6EAF1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2743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lavomirama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6">
            <a:extLst>
              <a:ext uri="{FF2B5EF4-FFF2-40B4-BE49-F238E27FC236}">
                <a16:creationId xmlns:a16="http://schemas.microsoft.com/office/drawing/2014/main" xmlns="" id="{1C091803-41C2-48E0-9228-5148460C747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xmlns="" id="{6166C6D1-23AC-49C4-BA07-238E4E9F8CE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775CD93-9DF2-48CB-9F57-1BCA9A46C7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b="1" dirty="0" smtClean="0">
                <a:solidFill>
                  <a:schemeClr val="tx1"/>
                </a:solidFill>
              </a:rPr>
              <a:t>Slavomíra Mareková</a:t>
            </a:r>
          </a:p>
          <a:p>
            <a:pPr algn="ctr"/>
            <a:endParaRPr lang="en-GB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Civic Association for Sustainable Development of Slovakia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024" y="762000"/>
            <a:ext cx="4423024" cy="33401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b="1" dirty="0" smtClean="0"/>
              <a:t>Really live in abroad </a:t>
            </a:r>
            <a:r>
              <a:rPr lang="sk-SK" b="1" dirty="0" smtClean="0"/>
              <a:t/>
            </a:r>
            <a:br>
              <a:rPr lang="sk-SK" b="1" dirty="0" smtClean="0"/>
            </a:br>
            <a:r>
              <a:rPr lang="en-GB" b="1" dirty="0" smtClean="0"/>
              <a:t>2 millions of Slovaks?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31987" y="786848"/>
            <a:ext cx="2819398" cy="5162432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sk-SK" sz="1700" b="1" dirty="0" smtClean="0"/>
          </a:p>
          <a:p>
            <a:pPr marL="0" indent="0">
              <a:buNone/>
            </a:pPr>
            <a:endParaRPr lang="sk-SK" sz="1700" b="1" dirty="0" smtClean="0"/>
          </a:p>
          <a:p>
            <a:pPr marL="0" indent="0">
              <a:buNone/>
            </a:pPr>
            <a:endParaRPr lang="sk-SK" sz="1700" b="1" dirty="0" smtClean="0"/>
          </a:p>
          <a:p>
            <a:pPr marL="0" indent="0">
              <a:buNone/>
            </a:pPr>
            <a:endParaRPr lang="sk-SK" sz="1700" b="1" dirty="0" smtClean="0"/>
          </a:p>
          <a:p>
            <a:pPr marL="0" indent="0">
              <a:buNone/>
            </a:pPr>
            <a:endParaRPr lang="sk-SK" sz="1700" b="1" dirty="0" smtClean="0"/>
          </a:p>
          <a:p>
            <a:pPr marL="0" indent="0">
              <a:buNone/>
            </a:pPr>
            <a:endParaRPr lang="sk-SK" sz="1700" b="1" dirty="0" smtClean="0"/>
          </a:p>
          <a:p>
            <a:pPr marL="0" indent="0">
              <a:buNone/>
            </a:pPr>
            <a:endParaRPr lang="sk-SK" sz="1700" b="1" dirty="0" smtClean="0"/>
          </a:p>
          <a:p>
            <a:pPr marL="0" indent="0">
              <a:buNone/>
            </a:pPr>
            <a:endParaRPr lang="sk-SK" sz="1700" b="1" dirty="0" smtClean="0"/>
          </a:p>
          <a:p>
            <a:pPr marL="0" indent="0" algn="ctr">
              <a:buNone/>
            </a:pPr>
            <a:r>
              <a:rPr lang="en-GB" sz="2000" b="1" dirty="0" smtClean="0"/>
              <a:t>Transnational cooperation for youth professionals</a:t>
            </a:r>
          </a:p>
          <a:p>
            <a:pPr marL="0" indent="0">
              <a:buNone/>
            </a:pPr>
            <a:endParaRPr lang="sk-SK" sz="1700" b="1" dirty="0" smtClean="0"/>
          </a:p>
          <a:p>
            <a:pPr marL="0" indent="0">
              <a:buNone/>
            </a:pPr>
            <a:endParaRPr lang="sk-SK" sz="1700" b="1" dirty="0" smtClean="0"/>
          </a:p>
          <a:p>
            <a:pPr marL="0" indent="0">
              <a:buNone/>
            </a:pPr>
            <a:endParaRPr lang="sk-SK" sz="1700" b="1" dirty="0" smtClean="0"/>
          </a:p>
          <a:p>
            <a:pPr marL="0" indent="0" algn="ctr">
              <a:buNone/>
            </a:pPr>
            <a:endParaRPr lang="sk-SK" sz="1700" b="1" dirty="0" smtClean="0"/>
          </a:p>
          <a:p>
            <a:pPr marL="0" indent="0" algn="ctr">
              <a:buNone/>
            </a:pPr>
            <a:r>
              <a:rPr lang="en-GB" sz="1800" b="1" dirty="0" smtClean="0"/>
              <a:t>Miskolc, 28. May 2018</a:t>
            </a:r>
            <a:endParaRPr lang="sk-SK" sz="1800" b="1" dirty="0" smtClean="0"/>
          </a:p>
          <a:p>
            <a:pPr marL="0" indent="0" algn="ctr">
              <a:buNone/>
            </a:pPr>
            <a:endParaRPr lang="sk-SK" sz="1800" b="1" dirty="0" smtClean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sk-SK" sz="1800" b="1" dirty="0" smtClean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sk-SK" sz="1800" b="1" dirty="0" smtClean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en-GB" sz="1800" b="1" dirty="0" smtClean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sk-SK" sz="1700" b="1" dirty="0"/>
          </a:p>
        </p:txBody>
      </p:sp>
    </p:spTree>
    <p:extLst>
      <p:ext uri="{BB962C8B-B14F-4D97-AF65-F5344CB8AC3E}">
        <p14:creationId xmlns:p14="http://schemas.microsoft.com/office/powerpoint/2010/main" xmlns="" val="4270965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3096344" cy="338437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r>
              <a:rPr lang="en-GB" b="1" dirty="0" smtClean="0"/>
              <a:t>Who return from abroad</a:t>
            </a:r>
            <a:r>
              <a:rPr lang="sk-SK" b="1" dirty="0" smtClean="0"/>
              <a:t/>
            </a:r>
            <a:br>
              <a:rPr lang="sk-SK" b="1" dirty="0" smtClean="0"/>
            </a:br>
            <a:endParaRPr lang="en-GB" sz="40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35896" y="404664"/>
            <a:ext cx="5170800" cy="6048672"/>
          </a:xfrm>
          <a:solidFill>
            <a:schemeClr val="bg1"/>
          </a:solidFill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8000" dirty="0" smtClean="0"/>
              <a:t>less than half of the students studying abroad are two years after their return to Slovakia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8000" dirty="0" smtClean="0"/>
              <a:t>at the same time, part of the graduates are back in less than two years after leaving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8000" dirty="0" smtClean="0"/>
              <a:t>children from economically stronger families are returning more often to Slovakia after studying abroad, while studying abroad is probably less often for them to work abroad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8000" dirty="0" smtClean="0"/>
              <a:t>to Slovakia return more men like women 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8000" dirty="0" smtClean="0"/>
              <a:t>students who started study after 18. years old stay  at abroad </a:t>
            </a:r>
            <a:r>
              <a:rPr lang="sk-SK" sz="8000" dirty="0" smtClean="0"/>
              <a:t>more </a:t>
            </a:r>
            <a:r>
              <a:rPr lang="en-GB" sz="8000" dirty="0" smtClean="0"/>
              <a:t>often like the students who started study  PhD. at abroad</a:t>
            </a:r>
            <a:endParaRPr lang="sk-SK" sz="8000" dirty="0" smtClean="0"/>
          </a:p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8000" b="1" i="1" dirty="0" smtClean="0"/>
              <a:t>„mostly return</a:t>
            </a:r>
            <a:r>
              <a:rPr lang="sk-SK" sz="8000" b="1" i="1" dirty="0" smtClean="0"/>
              <a:t> to SR</a:t>
            </a:r>
            <a:r>
              <a:rPr lang="en-GB" sz="8000" b="1" i="1" dirty="0" smtClean="0"/>
              <a:t> the youth who </a:t>
            </a:r>
            <a:r>
              <a:rPr lang="en-GB" sz="8000" b="1" i="1" dirty="0" smtClean="0"/>
              <a:t>have a plan other than to work abroad and develop </a:t>
            </a:r>
            <a:r>
              <a:rPr lang="sk-SK" sz="8000" b="1" i="1" dirty="0" smtClean="0"/>
              <a:t>                </a:t>
            </a:r>
            <a:r>
              <a:rPr lang="en-GB" sz="8000" b="1" i="1" dirty="0" smtClean="0"/>
              <a:t>a science career at home </a:t>
            </a:r>
            <a:r>
              <a:rPr lang="en-GB" sz="8000" b="1" i="1" dirty="0" smtClean="0"/>
              <a:t>“</a:t>
            </a:r>
            <a:endParaRPr lang="sk-SK" sz="80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xmlns="" val="3132777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3096344" cy="446449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r>
              <a:rPr lang="en-GB" b="1" dirty="0" smtClean="0"/>
              <a:t>R</a:t>
            </a:r>
            <a:r>
              <a:rPr lang="en-GB" sz="4000" b="1" dirty="0" smtClean="0"/>
              <a:t>ecognition of higher education degrees </a:t>
            </a:r>
            <a:r>
              <a:rPr lang="sk-SK" sz="4000" b="1" dirty="0" smtClean="0"/>
              <a:t>               </a:t>
            </a:r>
            <a:r>
              <a:rPr lang="en-GB" sz="4000" b="1" dirty="0" smtClean="0"/>
              <a:t>at foreign universities</a:t>
            </a:r>
            <a:endParaRPr lang="en-GB" sz="40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35896" y="548680"/>
            <a:ext cx="5170800" cy="5544616"/>
          </a:xfrm>
          <a:solidFill>
            <a:schemeClr val="bg1"/>
          </a:solidFill>
        </p:spPr>
        <p:txBody>
          <a:bodyPr anchor="ctr">
            <a:normAutofit fontScale="925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sk-SK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sk-SK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2400" dirty="0" smtClean="0"/>
              <a:t>Only completed III. stage (PhD.) from bilateral agreement with states: CZ, HU, DE, RO, HR, PL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2400" dirty="0" err="1" smtClean="0"/>
              <a:t>Bc</a:t>
            </a:r>
            <a:r>
              <a:rPr lang="en-GB" sz="2400" dirty="0" smtClean="0"/>
              <a:t>. and Mgr. is acceptable only if this education is equivalent SK education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2400" dirty="0" smtClean="0"/>
              <a:t>Mgr. is acceptable only, if this program is 2 years and with diploma work</a:t>
            </a:r>
            <a:endParaRPr lang="en-GB" sz="2400" dirty="0" smtClean="0"/>
          </a:p>
          <a:p>
            <a:pPr>
              <a:lnSpc>
                <a:spcPct val="90000"/>
              </a:lnSpc>
              <a:buNone/>
            </a:pPr>
            <a:endParaRPr lang="sk-SK" sz="1600" b="1" dirty="0" smtClean="0"/>
          </a:p>
          <a:p>
            <a:pPr>
              <a:lnSpc>
                <a:spcPct val="90000"/>
              </a:lnSpc>
              <a:buNone/>
            </a:pPr>
            <a:endParaRPr lang="sk-SK" sz="1600" b="1" dirty="0" smtClean="0"/>
          </a:p>
          <a:p>
            <a:pPr>
              <a:lnSpc>
                <a:spcPct val="90000"/>
              </a:lnSpc>
              <a:buNone/>
            </a:pPr>
            <a:endParaRPr lang="en-GB" sz="1600" b="1" dirty="0" smtClean="0"/>
          </a:p>
          <a:p>
            <a:pPr algn="ctr">
              <a:lnSpc>
                <a:spcPct val="90000"/>
              </a:lnSpc>
              <a:buNone/>
            </a:pPr>
            <a:r>
              <a:rPr lang="en-GB" sz="2400" b="1" i="1" dirty="0" smtClean="0"/>
              <a:t>„education in foreign schools although from prestigious educational schools can do the youth the problems“</a:t>
            </a:r>
            <a:endParaRPr lang="en-GB" sz="2400" b="1" i="1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en-GB" sz="16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en-GB" sz="16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en-GB" sz="16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xmlns="" val="3132777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Policies</a:t>
            </a:r>
            <a:r>
              <a:rPr lang="sk-SK" b="1" dirty="0" smtClean="0"/>
              <a:t> </a:t>
            </a:r>
            <a:r>
              <a:rPr lang="en-GB" b="1" dirty="0" smtClean="0"/>
              <a:t>in SR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sk-SK" dirty="0" smtClean="0"/>
          </a:p>
          <a:p>
            <a:pPr>
              <a:buFontTx/>
              <a:buChar char="-"/>
            </a:pPr>
            <a:r>
              <a:rPr lang="en-GB" dirty="0" smtClean="0"/>
              <a:t>the present regulations of SK policy do not motivate the youth to live in SR</a:t>
            </a:r>
          </a:p>
          <a:p>
            <a:pPr>
              <a:buFontTx/>
              <a:buChar char="-"/>
            </a:pPr>
            <a:r>
              <a:rPr lang="en-GB" dirty="0" smtClean="0"/>
              <a:t>for youth is not important only the wages, or wages of teachers, or the infrastructure of the school, or the job on the ministries, ... 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For youth is important:</a:t>
            </a:r>
          </a:p>
          <a:p>
            <a:pPr>
              <a:buNone/>
            </a:pPr>
            <a:r>
              <a:rPr lang="en-GB" dirty="0" smtClean="0"/>
              <a:t>                  -  </a:t>
            </a:r>
            <a:r>
              <a:rPr lang="en-GB" dirty="0" err="1" smtClean="0"/>
              <a:t>respectation</a:t>
            </a:r>
            <a:r>
              <a:rPr lang="en-GB" dirty="0" smtClean="0"/>
              <a:t> of human being (dignity)</a:t>
            </a:r>
          </a:p>
          <a:p>
            <a:pPr>
              <a:buNone/>
            </a:pPr>
            <a:r>
              <a:rPr lang="en-GB" dirty="0" smtClean="0"/>
              <a:t>                  -  living and working conditions (dignity, freedom)</a:t>
            </a:r>
          </a:p>
          <a:p>
            <a:pPr>
              <a:buNone/>
            </a:pPr>
            <a:r>
              <a:rPr lang="en-GB" dirty="0" smtClean="0"/>
              <a:t>                  -  and true communication</a:t>
            </a:r>
          </a:p>
          <a:p>
            <a:pPr algn="just">
              <a:buNone/>
            </a:pPr>
            <a:r>
              <a:rPr lang="sk-SK" dirty="0" smtClean="0"/>
              <a:t>    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Thank you for your attention.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endParaRPr lang="sk-SK" dirty="0" smtClean="0"/>
          </a:p>
          <a:p>
            <a:pPr algn="ctr">
              <a:buNone/>
            </a:pPr>
            <a:r>
              <a:rPr lang="en-GB" dirty="0" smtClean="0"/>
              <a:t>Civic Association for Sustainable Development of Regions in Slovakia </a:t>
            </a:r>
            <a:endParaRPr lang="sk-SK" dirty="0" smtClean="0"/>
          </a:p>
          <a:p>
            <a:pPr algn="ctr">
              <a:buNone/>
            </a:pPr>
            <a:r>
              <a:rPr lang="en-GB" dirty="0" smtClean="0"/>
              <a:t>  </a:t>
            </a:r>
          </a:p>
          <a:p>
            <a:pPr algn="ctr">
              <a:buNone/>
            </a:pPr>
            <a:r>
              <a:rPr lang="sk-SK" dirty="0" smtClean="0"/>
              <a:t>Slavomíra Mareková</a:t>
            </a:r>
          </a:p>
          <a:p>
            <a:pPr algn="ctr">
              <a:buNone/>
            </a:pPr>
            <a:r>
              <a:rPr lang="sk-SK" dirty="0" err="1" smtClean="0">
                <a:hlinkClick r:id="rId3"/>
              </a:rPr>
              <a:t>slavomirama@gmail.com</a:t>
            </a:r>
            <a:endParaRPr lang="sk-SK" dirty="0" smtClean="0"/>
          </a:p>
          <a:p>
            <a:pPr algn="ctr">
              <a:buNone/>
            </a:pPr>
            <a:r>
              <a:rPr lang="sk-SK" dirty="0" smtClean="0"/>
              <a:t>Mobile: +421 905 597 254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Estimate</a:t>
            </a:r>
            <a:r>
              <a:rPr lang="sk-SK" b="1" dirty="0" smtClean="0"/>
              <a:t> </a:t>
            </a:r>
            <a:r>
              <a:rPr lang="en-GB" b="1" dirty="0" smtClean="0"/>
              <a:t>in SR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 algn="ctr">
              <a:buNone/>
            </a:pPr>
            <a:r>
              <a:rPr lang="sk-SK" dirty="0" smtClean="0"/>
              <a:t>    </a:t>
            </a:r>
            <a:r>
              <a:rPr lang="en-US" dirty="0" smtClean="0"/>
              <a:t>It </a:t>
            </a:r>
            <a:r>
              <a:rPr lang="en-US" dirty="0" smtClean="0"/>
              <a:t>is estimated that at present in the most important countries - in the Czech Republic, Great Britain, Germany and Austria, work or study something more than 250,000 Slovaks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5715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96751"/>
            <a:ext cx="3024336" cy="396044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2 approaches to migration</a:t>
            </a:r>
            <a:endParaRPr lang="en-GB" b="1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211960" y="476672"/>
            <a:ext cx="4474840" cy="5904656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7" name="Obdĺžnik 6"/>
          <p:cNvSpPr/>
          <p:nvPr/>
        </p:nvSpPr>
        <p:spPr>
          <a:xfrm>
            <a:off x="3779912" y="332656"/>
            <a:ext cx="5040560" cy="30243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Migration as an individual strategy</a:t>
            </a:r>
            <a:endParaRPr lang="sk-SK" sz="2400" b="1" dirty="0" smtClean="0"/>
          </a:p>
          <a:p>
            <a:pPr algn="ctr"/>
            <a:endParaRPr lang="sk-SK" sz="24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400" dirty="0" smtClean="0"/>
              <a:t>- i</a:t>
            </a:r>
            <a:r>
              <a:rPr lang="en-GB" sz="2400" dirty="0" smtClean="0"/>
              <a:t>t is not the benefit for SR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400" dirty="0" smtClean="0"/>
              <a:t> </a:t>
            </a:r>
            <a:r>
              <a:rPr lang="en-GB" sz="2400" dirty="0" smtClean="0"/>
              <a:t>the</a:t>
            </a:r>
            <a:r>
              <a:rPr lang="sk-SK" sz="2400" dirty="0" smtClean="0"/>
              <a:t> </a:t>
            </a:r>
            <a:r>
              <a:rPr lang="en-GB" sz="2400" dirty="0" smtClean="0"/>
              <a:t>people do not send the money to </a:t>
            </a:r>
            <a:endParaRPr lang="sk-SK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400" dirty="0" smtClean="0"/>
              <a:t> </a:t>
            </a:r>
            <a:r>
              <a:rPr lang="sk-SK" sz="2400" dirty="0" smtClean="0"/>
              <a:t> </a:t>
            </a:r>
            <a:r>
              <a:rPr lang="en-GB" sz="2400" dirty="0" smtClean="0"/>
              <a:t>home</a:t>
            </a:r>
            <a:endParaRPr lang="en-GB" sz="2400" dirty="0"/>
          </a:p>
        </p:txBody>
      </p:sp>
      <p:sp>
        <p:nvSpPr>
          <p:cNvPr id="8" name="Obdĺžnik 7"/>
          <p:cNvSpPr/>
          <p:nvPr/>
        </p:nvSpPr>
        <p:spPr>
          <a:xfrm>
            <a:off x="3779912" y="3429000"/>
            <a:ext cx="5040560" cy="30963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400" b="1" dirty="0" smtClean="0">
              <a:solidFill>
                <a:schemeClr val="tx1"/>
              </a:solidFill>
            </a:endParaRPr>
          </a:p>
          <a:p>
            <a:pPr algn="ctr"/>
            <a:endParaRPr lang="sk-SK" sz="2400" b="1" dirty="0" smtClean="0">
              <a:solidFill>
                <a:schemeClr val="tx1"/>
              </a:solidFill>
            </a:endParaRPr>
          </a:p>
          <a:p>
            <a:pPr algn="ctr"/>
            <a:endParaRPr lang="sk-SK" sz="24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Migration as a strategy of family</a:t>
            </a:r>
            <a:endParaRPr lang="sk-SK" sz="2400" b="1" dirty="0" smtClean="0">
              <a:solidFill>
                <a:schemeClr val="tx1"/>
              </a:solidFill>
            </a:endParaRPr>
          </a:p>
          <a:p>
            <a:pPr algn="ctr"/>
            <a:endParaRPr lang="sk-SK" sz="24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smtClean="0">
                <a:solidFill>
                  <a:schemeClr val="tx1"/>
                </a:solidFill>
              </a:rPr>
              <a:t>leave for one week, one month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dirty="0" smtClean="0">
                <a:solidFill>
                  <a:schemeClr val="tx1"/>
                </a:solidFill>
              </a:rPr>
              <a:t>they bring the money for the family </a:t>
            </a:r>
            <a:endParaRPr lang="sk-SK" sz="2400" dirty="0" smtClean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400" dirty="0" smtClean="0">
                <a:solidFill>
                  <a:schemeClr val="tx1"/>
                </a:solidFill>
              </a:rPr>
              <a:t> </a:t>
            </a:r>
            <a:r>
              <a:rPr lang="sk-SK" sz="2400" dirty="0" smtClean="0">
                <a:solidFill>
                  <a:schemeClr val="tx1"/>
                </a:solidFill>
              </a:rPr>
              <a:t>  </a:t>
            </a:r>
            <a:r>
              <a:rPr lang="en-GB" sz="2400" dirty="0" smtClean="0">
                <a:solidFill>
                  <a:schemeClr val="tx1"/>
                </a:solidFill>
              </a:rPr>
              <a:t>to Slovakia</a:t>
            </a:r>
          </a:p>
          <a:p>
            <a:pPr algn="just"/>
            <a:endParaRPr lang="sk-SK" sz="2400" b="1" dirty="0" smtClean="0">
              <a:solidFill>
                <a:schemeClr val="tx1"/>
              </a:solidFill>
            </a:endParaRPr>
          </a:p>
          <a:p>
            <a:pPr algn="just"/>
            <a:endParaRPr lang="sk-SK" sz="2400" b="1" dirty="0" smtClean="0">
              <a:solidFill>
                <a:schemeClr val="tx1"/>
              </a:solidFill>
            </a:endParaRPr>
          </a:p>
          <a:p>
            <a:pPr algn="just"/>
            <a:endParaRPr lang="sk-SK" sz="2400" b="1" dirty="0" smtClean="0">
              <a:solidFill>
                <a:schemeClr val="tx1"/>
              </a:solidFill>
            </a:endParaRPr>
          </a:p>
          <a:p>
            <a:pPr algn="just"/>
            <a:endParaRPr lang="en-GB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6795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Statistics from health insurance in SR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en-US" dirty="0" smtClean="0"/>
              <a:t>more than half of all those who left the health insurance company were young people under the age of </a:t>
            </a:r>
            <a:r>
              <a:rPr lang="en-US" dirty="0" smtClean="0"/>
              <a:t>30</a:t>
            </a:r>
            <a:endParaRPr lang="sk-SK" dirty="0" smtClean="0"/>
          </a:p>
          <a:p>
            <a:r>
              <a:rPr lang="sk-SK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number of divorces rose sharply after gaining adulthood and culminated in the age of 25, which is the age after </a:t>
            </a:r>
            <a:r>
              <a:rPr lang="en-US" dirty="0" smtClean="0"/>
              <a:t>college</a:t>
            </a:r>
            <a:endParaRPr lang="sk-SK" dirty="0" smtClean="0"/>
          </a:p>
          <a:p>
            <a:r>
              <a:rPr lang="sk-SK" dirty="0" smtClean="0"/>
              <a:t>a</a:t>
            </a:r>
            <a:r>
              <a:rPr lang="en-GB" dirty="0" err="1" smtClean="0"/>
              <a:t>mong</a:t>
            </a:r>
            <a:r>
              <a:rPr lang="en-US" dirty="0" smtClean="0"/>
              <a:t> </a:t>
            </a:r>
            <a:r>
              <a:rPr lang="en-US" dirty="0" smtClean="0"/>
              <a:t>the outgoing, they also counted the students who studied abroad, but after the end of the school they found work beyond the borders</a:t>
            </a:r>
            <a:r>
              <a:rPr lang="en-US" dirty="0" smtClean="0"/>
              <a:t>.</a:t>
            </a:r>
            <a:endParaRPr lang="sk-SK" dirty="0" smtClean="0"/>
          </a:p>
          <a:p>
            <a:endParaRPr lang="en-GB" sz="900" dirty="0" smtClean="0"/>
          </a:p>
          <a:p>
            <a:pPr algn="ctr">
              <a:buNone/>
            </a:pPr>
            <a:r>
              <a:rPr lang="en-GB" b="1" i="1" dirty="0" smtClean="0"/>
              <a:t>„</a:t>
            </a:r>
            <a:r>
              <a:rPr lang="sk-SK" b="1" i="1" dirty="0" smtClean="0"/>
              <a:t>t</a:t>
            </a:r>
            <a:r>
              <a:rPr lang="en-US" b="1" i="1" dirty="0" smtClean="0"/>
              <a:t>he </a:t>
            </a:r>
            <a:r>
              <a:rPr lang="en-US" b="1" i="1" dirty="0" smtClean="0"/>
              <a:t>most important factor of their departure from Slovakia was high </a:t>
            </a:r>
            <a:r>
              <a:rPr lang="en-US" b="1" i="1" dirty="0" smtClean="0"/>
              <a:t>unemployment</a:t>
            </a:r>
            <a:r>
              <a:rPr lang="sk-SK" b="1" i="1" dirty="0" smtClean="0"/>
              <a:t>“</a:t>
            </a:r>
            <a:endParaRPr lang="en-GB" b="1" i="1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230425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dirty="0" smtClean="0"/>
              <a:t>A</a:t>
            </a:r>
            <a:r>
              <a:rPr lang="en-GB" sz="3200" dirty="0" smtClean="0"/>
              <a:t>cording </a:t>
            </a:r>
            <a:r>
              <a:rPr lang="en-GB" sz="3200" dirty="0" smtClean="0"/>
              <a:t>the Market </a:t>
            </a:r>
            <a:r>
              <a:rPr lang="en-GB" sz="3200" dirty="0" err="1" smtClean="0"/>
              <a:t>Locato</a:t>
            </a:r>
            <a:r>
              <a:rPr lang="sk-SK" sz="3200" dirty="0" smtClean="0"/>
              <a:t>r</a:t>
            </a:r>
            <a:br>
              <a:rPr lang="sk-SK" sz="3200" dirty="0" smtClean="0"/>
            </a:br>
            <a:r>
              <a:rPr lang="sk-SK" sz="3200" dirty="0" smtClean="0"/>
              <a:t>m</a:t>
            </a:r>
            <a:r>
              <a:rPr lang="en-GB" sz="3200" dirty="0" smtClean="0"/>
              <a:t>ore than 70 000 people from SR</a:t>
            </a:r>
            <a:r>
              <a:rPr lang="sk-SK" sz="3200" dirty="0" smtClean="0"/>
              <a:t> </a:t>
            </a:r>
            <a:r>
              <a:rPr lang="en-GB" sz="3200" dirty="0" smtClean="0"/>
              <a:t>work/study in abroad 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GB" sz="2000" dirty="0" smtClean="0"/>
              <a:t>(mobile</a:t>
            </a:r>
            <a:r>
              <a:rPr lang="sk-SK" sz="2000" dirty="0" smtClean="0"/>
              <a:t> and table</a:t>
            </a:r>
            <a:r>
              <a:rPr lang="en-GB" sz="2000" dirty="0" smtClean="0"/>
              <a:t> localisation</a:t>
            </a:r>
            <a:r>
              <a:rPr lang="sk-SK" sz="2000" dirty="0" smtClean="0"/>
              <a:t> </a:t>
            </a:r>
            <a:r>
              <a:rPr lang="en-GB" sz="2000" dirty="0" smtClean="0"/>
              <a:t>after the Christmas t</a:t>
            </a:r>
            <a:r>
              <a:rPr lang="sk-SK" sz="2000" dirty="0" smtClean="0"/>
              <a:t>i</a:t>
            </a:r>
            <a:r>
              <a:rPr lang="en-GB" sz="2000" dirty="0" smtClean="0"/>
              <a:t>me</a:t>
            </a:r>
            <a:r>
              <a:rPr lang="sk-SK" sz="2000" dirty="0" smtClean="0"/>
              <a:t>,  on </a:t>
            </a:r>
            <a:r>
              <a:rPr lang="en-GB" sz="2000" dirty="0" smtClean="0"/>
              <a:t>6 – 12 of January 2018</a:t>
            </a:r>
            <a:r>
              <a:rPr lang="sk-SK" sz="2000" dirty="0" smtClean="0"/>
              <a:t>, </a:t>
            </a:r>
            <a:r>
              <a:rPr lang="en-GB" sz="2000" dirty="0" smtClean="0"/>
              <a:t>from 1,2 mil. clients of Slovak Telecom)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/>
            </a:r>
            <a:br>
              <a:rPr lang="sk-SK" sz="2000" dirty="0" smtClean="0"/>
            </a:br>
            <a:endParaRPr lang="en-GB" sz="2000" dirty="0"/>
          </a:p>
        </p:txBody>
      </p:sp>
      <p:pic>
        <p:nvPicPr>
          <p:cNvPr id="1026" name="Picture 2" descr="https://static.etrend.sk/uploads/tx_media/2018/01/29/article_detail_image_750_box/Market_Locator_-_Sovaci_v_zahranic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492896"/>
            <a:ext cx="8712968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73ED6512-6858-4552-B699-9A97FE9A4EA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650991" y="321732"/>
            <a:ext cx="3251710" cy="62145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4038CB10-1F5C-4D54-9DF7-12586DE5B00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45659" y="4572000"/>
            <a:ext cx="5293730" cy="196426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4" descr="http://2.bp.blogspot.com/_8NEAFH_TbVw/TLcmBG-nuSI/AAAAAAAAAEQ/7xttnp-SkMA/s1600/Process.jpg">
            <a:extLst>
              <a:ext uri="{FF2B5EF4-FFF2-40B4-BE49-F238E27FC236}">
                <a16:creationId xmlns="" xmlns:a16="http://schemas.microsoft.com/office/drawing/2014/main" id="{4B4D77A8-602A-4336-9D10-3518E84BF1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51" r="14832" b="2"/>
          <a:stretch/>
        </p:blipFill>
        <p:spPr bwMode="auto">
          <a:xfrm>
            <a:off x="245660" y="321733"/>
            <a:ext cx="5293729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1" y="4941168"/>
            <a:ext cx="4464496" cy="100811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r">
              <a:lnSpc>
                <a:spcPct val="90000"/>
              </a:lnSpc>
            </a:pPr>
            <a:r>
              <a:rPr lang="en-GB" sz="3700" b="1" dirty="0" smtClean="0"/>
              <a:t>Who mostly leave SR?</a:t>
            </a:r>
            <a:endParaRPr lang="en-GB" sz="37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650991" y="321732"/>
            <a:ext cx="3251710" cy="6214534"/>
          </a:xfrm>
          <a:solidFill>
            <a:schemeClr val="bg1"/>
          </a:solidFill>
        </p:spPr>
        <p:txBody>
          <a:bodyPr anchor="ctr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young people between the ages of 24 and 29 are leaving for work abroad more often than older age groups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long-term unemployed leave less often than those who have been unemployed for only one year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annually completes the study of 20,000 second grade students; twelve to fourteen percent of college graduates </a:t>
            </a:r>
            <a:r>
              <a:rPr lang="en-GB" sz="2000" dirty="0" err="1" smtClean="0"/>
              <a:t>traveled</a:t>
            </a:r>
            <a:r>
              <a:rPr lang="en-GB" sz="2000" dirty="0" smtClean="0"/>
              <a:t> beyond the borders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every 5th youth from medical university</a:t>
            </a:r>
            <a:r>
              <a:rPr lang="sk-SK" sz="2000" dirty="0" smtClean="0"/>
              <a:t> in SR</a:t>
            </a:r>
            <a:r>
              <a:rPr lang="en-GB" sz="2000" dirty="0" smtClean="0"/>
              <a:t> go to abroad</a:t>
            </a:r>
          </a:p>
        </p:txBody>
      </p:sp>
    </p:spTree>
    <p:extLst>
      <p:ext uri="{BB962C8B-B14F-4D97-AF65-F5344CB8AC3E}">
        <p14:creationId xmlns:p14="http://schemas.microsoft.com/office/powerpoint/2010/main" xmlns="" val="4036196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 smtClean="0"/>
              <a:t>Where are they?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endParaRPr lang="sk-SK" dirty="0" smtClean="0"/>
          </a:p>
          <a:p>
            <a:r>
              <a:rPr lang="en-GB" dirty="0" smtClean="0"/>
              <a:t>the most people from SK went to Austria, Austria </a:t>
            </a:r>
            <a:r>
              <a:rPr lang="en-GB" dirty="0" smtClean="0"/>
              <a:t>offer the </a:t>
            </a:r>
            <a:r>
              <a:rPr lang="en-GB" dirty="0" smtClean="0"/>
              <a:t>jobs </a:t>
            </a:r>
            <a:r>
              <a:rPr lang="en-GB" dirty="0" smtClean="0"/>
              <a:t>for </a:t>
            </a:r>
            <a:r>
              <a:rPr lang="en-GB" dirty="0" smtClean="0"/>
              <a:t>nurses</a:t>
            </a:r>
            <a:r>
              <a:rPr lang="en-GB" dirty="0" smtClean="0"/>
              <a:t>, waiters, </a:t>
            </a:r>
            <a:r>
              <a:rPr lang="en-GB" dirty="0" smtClean="0"/>
              <a:t>craft</a:t>
            </a:r>
            <a:r>
              <a:rPr lang="sk-SK" dirty="0" smtClean="0"/>
              <a:t>s</a:t>
            </a:r>
            <a:r>
              <a:rPr lang="en-GB" dirty="0" smtClean="0"/>
              <a:t>men e.g.  40 000 carers (men and women from SK) work in Austria</a:t>
            </a:r>
          </a:p>
          <a:p>
            <a:r>
              <a:rPr lang="sk-SK" dirty="0" smtClean="0"/>
              <a:t>e</a:t>
            </a:r>
            <a:r>
              <a:rPr lang="en-GB" dirty="0" smtClean="0"/>
              <a:t>very 4th Slovak from this sample leaved to CZ</a:t>
            </a:r>
          </a:p>
          <a:p>
            <a:r>
              <a:rPr lang="sk-SK" dirty="0" smtClean="0"/>
              <a:t>n</a:t>
            </a:r>
            <a:r>
              <a:rPr lang="en-GB" dirty="0" err="1" smtClean="0"/>
              <a:t>eighbor</a:t>
            </a:r>
            <a:r>
              <a:rPr lang="en-GB" dirty="0" smtClean="0"/>
              <a:t> along the Morava River register about a quarter of a million Slovaks in their territory (students and workers)</a:t>
            </a:r>
          </a:p>
          <a:p>
            <a:r>
              <a:rPr lang="en-GB" dirty="0" smtClean="0"/>
              <a:t>11 – 14 % after the Christmas went to Poland (most of Pre</a:t>
            </a:r>
            <a:r>
              <a:rPr lang="sk-SK" dirty="0" smtClean="0"/>
              <a:t>s</a:t>
            </a:r>
            <a:r>
              <a:rPr lang="en-GB" dirty="0" err="1" smtClean="0"/>
              <a:t>ov</a:t>
            </a:r>
            <a:r>
              <a:rPr lang="en-GB" dirty="0" smtClean="0"/>
              <a:t> region) and Hungary (most from Nitra, </a:t>
            </a:r>
            <a:r>
              <a:rPr lang="en-GB" dirty="0" err="1" smtClean="0"/>
              <a:t>Trnava</a:t>
            </a:r>
            <a:r>
              <a:rPr lang="en-GB" dirty="0" smtClean="0"/>
              <a:t>, </a:t>
            </a:r>
            <a:r>
              <a:rPr lang="en-GB" dirty="0" err="1" smtClean="0"/>
              <a:t>Ko</a:t>
            </a:r>
            <a:r>
              <a:rPr lang="sk-SK" dirty="0" smtClean="0"/>
              <a:t>s</a:t>
            </a:r>
            <a:r>
              <a:rPr lang="en-GB" dirty="0" smtClean="0"/>
              <a:t>ice region) – daily work</a:t>
            </a:r>
            <a:endParaRPr lang="sk-SK" dirty="0" smtClean="0"/>
          </a:p>
          <a:p>
            <a:r>
              <a:rPr lang="en-GB" dirty="0" smtClean="0"/>
              <a:t>it is more effective to work in Krakow, Budapest, Miskolc, Gyor like Bratislava, </a:t>
            </a:r>
            <a:r>
              <a:rPr lang="en-GB" dirty="0" err="1" smtClean="0"/>
              <a:t>Trnava</a:t>
            </a:r>
            <a:r>
              <a:rPr lang="en-GB" dirty="0" smtClean="0"/>
              <a:t>, Nitra</a:t>
            </a:r>
          </a:p>
          <a:p>
            <a:pPr>
              <a:buNone/>
            </a:pPr>
            <a:endParaRPr lang="en-GB" sz="900" dirty="0" smtClean="0"/>
          </a:p>
          <a:p>
            <a:pPr algn="ctr">
              <a:buNone/>
            </a:pPr>
            <a:r>
              <a:rPr lang="en-GB" b="1" i="1" dirty="0" smtClean="0"/>
              <a:t>„reason – wages, less free job places</a:t>
            </a:r>
            <a:r>
              <a:rPr lang="sk-SK" b="1" i="1" dirty="0" smtClean="0"/>
              <a:t>“</a:t>
            </a:r>
            <a:endParaRPr lang="en-GB" b="1" i="1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3096344" cy="3312368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r>
              <a:rPr lang="en-GB" b="1" dirty="0" smtClean="0"/>
              <a:t>Study                     of Slovaks abroad</a:t>
            </a:r>
            <a:endParaRPr lang="en-GB" sz="40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35896" y="476672"/>
            <a:ext cx="5170800" cy="5832648"/>
          </a:xfrm>
          <a:solidFill>
            <a:schemeClr val="bg1"/>
          </a:solidFill>
        </p:spPr>
        <p:txBody>
          <a:bodyPr anchor="ctr">
            <a:normAutofit fontScale="47500" lnSpcReduction="20000"/>
          </a:bodyPr>
          <a:lstStyle/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4400" dirty="0" smtClean="0"/>
              <a:t>221</a:t>
            </a:r>
            <a:r>
              <a:rPr lang="sk-SK" sz="4400" dirty="0" smtClean="0"/>
              <a:t> </a:t>
            </a:r>
            <a:r>
              <a:rPr lang="en-US" sz="4400" dirty="0" smtClean="0"/>
              <a:t>000 </a:t>
            </a:r>
            <a:r>
              <a:rPr lang="en-US" sz="4400" dirty="0" smtClean="0"/>
              <a:t>students enrolled from the approximate 5.4 million inhabitants of the Slovak Republic, of which 4% were foreign </a:t>
            </a:r>
            <a:r>
              <a:rPr lang="en-US" sz="4400" dirty="0" smtClean="0"/>
              <a:t>citizens</a:t>
            </a:r>
            <a:r>
              <a:rPr lang="sk-SK" sz="4400" dirty="0" smtClean="0"/>
              <a:t> (</a:t>
            </a:r>
            <a:r>
              <a:rPr lang="sk-SK" sz="4400" dirty="0" err="1" smtClean="0"/>
              <a:t>Eurostat</a:t>
            </a:r>
            <a:r>
              <a:rPr lang="sk-SK" sz="4400" dirty="0" smtClean="0"/>
              <a:t>, 2015)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4400" dirty="0" smtClean="0"/>
              <a:t>u</a:t>
            </a:r>
            <a:r>
              <a:rPr lang="en-US" sz="4400" dirty="0" smtClean="0"/>
              <a:t>p </a:t>
            </a:r>
            <a:r>
              <a:rPr lang="en-US" sz="4400" dirty="0" smtClean="0"/>
              <a:t>to </a:t>
            </a:r>
            <a:r>
              <a:rPr lang="en-US" sz="4400" dirty="0" smtClean="0"/>
              <a:t>36</a:t>
            </a:r>
            <a:r>
              <a:rPr lang="sk-SK" sz="4400" dirty="0" smtClean="0"/>
              <a:t> </a:t>
            </a:r>
            <a:r>
              <a:rPr lang="en-US" sz="4400" dirty="0" smtClean="0"/>
              <a:t>000 </a:t>
            </a:r>
            <a:r>
              <a:rPr lang="en-US" sz="4400" dirty="0" smtClean="0"/>
              <a:t>of our citizens were registered for university studies </a:t>
            </a:r>
            <a:r>
              <a:rPr lang="en-US" sz="4400" dirty="0" smtClean="0"/>
              <a:t>abroad</a:t>
            </a:r>
            <a:endParaRPr lang="sk-SK" sz="44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4400" dirty="0" smtClean="0"/>
              <a:t>it is the third highest share in the European Union </a:t>
            </a:r>
            <a:r>
              <a:rPr lang="en-US" sz="4400" dirty="0" smtClean="0"/>
              <a:t>countries</a:t>
            </a:r>
            <a:endParaRPr lang="sk-SK" sz="44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4400" dirty="0" smtClean="0"/>
              <a:t>t</a:t>
            </a:r>
            <a:r>
              <a:rPr lang="en-US" sz="4400" dirty="0" smtClean="0"/>
              <a:t>he </a:t>
            </a:r>
            <a:r>
              <a:rPr lang="en-US" sz="4400" dirty="0" smtClean="0"/>
              <a:t>largest number of Slovak </a:t>
            </a:r>
            <a:r>
              <a:rPr lang="en-US" sz="4400" dirty="0" smtClean="0"/>
              <a:t>students</a:t>
            </a:r>
            <a:r>
              <a:rPr lang="sk-SK" sz="4400" dirty="0" smtClean="0"/>
              <a:t> </a:t>
            </a:r>
            <a:r>
              <a:rPr lang="en-US" sz="4400" dirty="0" smtClean="0"/>
              <a:t>is </a:t>
            </a:r>
            <a:r>
              <a:rPr lang="en-US" sz="4400" dirty="0" smtClean="0"/>
              <a:t>at our western neighbors </a:t>
            </a:r>
            <a:r>
              <a:rPr lang="en-US" sz="4400" dirty="0" smtClean="0"/>
              <a:t>– </a:t>
            </a:r>
            <a:r>
              <a:rPr lang="sk-SK" sz="4400" dirty="0" smtClean="0"/>
              <a:t>CZ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 algn="ctr">
              <a:lnSpc>
                <a:spcPct val="90000"/>
              </a:lnSpc>
              <a:buNone/>
            </a:pPr>
            <a:r>
              <a:rPr lang="sk-SK" sz="4400" b="1" i="1" dirty="0" smtClean="0"/>
              <a:t>„t</a:t>
            </a:r>
            <a:r>
              <a:rPr lang="en-US" sz="4400" b="1" i="1" dirty="0" smtClean="0"/>
              <a:t>he </a:t>
            </a:r>
            <a:r>
              <a:rPr lang="en-US" sz="4400" b="1" i="1" dirty="0" smtClean="0"/>
              <a:t>increase in the departure of young people is a long-term </a:t>
            </a:r>
            <a:r>
              <a:rPr lang="en-US" sz="4400" b="1" i="1" dirty="0" smtClean="0"/>
              <a:t>trend</a:t>
            </a:r>
            <a:r>
              <a:rPr lang="sk-SK" sz="4400" b="1" i="1" dirty="0" smtClean="0"/>
              <a:t>“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sk-SK" sz="4400" dirty="0" smtClean="0"/>
          </a:p>
          <a:p>
            <a:pPr>
              <a:lnSpc>
                <a:spcPct val="90000"/>
              </a:lnSpc>
              <a:buNone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en-GB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en-GB" sz="16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xmlns="" val="3132777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3096344" cy="302433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r>
              <a:rPr lang="en-GB" b="1" dirty="0" smtClean="0"/>
              <a:t>Who study at abroad</a:t>
            </a:r>
            <a:r>
              <a:rPr lang="sk-SK" b="1" dirty="0" smtClean="0"/>
              <a:t/>
            </a:r>
            <a:br>
              <a:rPr lang="sk-SK" b="1" dirty="0" smtClean="0"/>
            </a:br>
            <a:endParaRPr lang="en-GB" sz="40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35896" y="476672"/>
            <a:ext cx="5170800" cy="5832648"/>
          </a:xfrm>
          <a:solidFill>
            <a:schemeClr val="bg1"/>
          </a:solidFill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sk-SK" sz="80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7200" dirty="0" smtClean="0"/>
              <a:t>on this subject realised the research between the parents whose children attended foreign universities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7200" dirty="0" smtClean="0"/>
              <a:t>it was revealed to them that aliens studying from ours come mostly from an environment with a higher level of human capital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7200" dirty="0" smtClean="0"/>
              <a:t>nearly half of them are from families where both parents have college education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7200" dirty="0" smtClean="0"/>
              <a:t>they were mostly graduates of grammar schools (mostly bilingual) and their ambitions were more related to family backgrounds than to excellent study results, though they did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7200" dirty="0" smtClean="0"/>
              <a:t>s</a:t>
            </a:r>
            <a:r>
              <a:rPr lang="en-GB" sz="7200" dirty="0" err="1" smtClean="0"/>
              <a:t>tudents</a:t>
            </a:r>
            <a:r>
              <a:rPr lang="en-GB" sz="7200" dirty="0" smtClean="0"/>
              <a:t>, whose both parents have university degrees more often wanted to study far away like e.g. Czech Republic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8000" b="1" i="1" dirty="0" smtClean="0"/>
              <a:t>„study is </a:t>
            </a:r>
            <a:r>
              <a:rPr lang="sk-SK" sz="8000" b="1" i="1" dirty="0" smtClean="0"/>
              <a:t>more </a:t>
            </a:r>
            <a:r>
              <a:rPr lang="en-GB" sz="8000" b="1" i="1" dirty="0" smtClean="0"/>
              <a:t>attract  for youth who have ambitious“</a:t>
            </a:r>
          </a:p>
          <a:p>
            <a:pPr>
              <a:lnSpc>
                <a:spcPct val="90000"/>
              </a:lnSpc>
              <a:buNone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sk-SK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en-GB" sz="24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xmlns="" val="313277794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2014</TotalTime>
  <Words>920</Words>
  <Application>Microsoft Office PowerPoint</Application>
  <PresentationFormat>Prezentácia na obrazovke (4:3)</PresentationFormat>
  <Paragraphs>138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 Office</vt:lpstr>
      <vt:lpstr>Really live in abroad  2 millions of Slovaks?</vt:lpstr>
      <vt:lpstr>Estimate in SR</vt:lpstr>
      <vt:lpstr>2 approaches to migration</vt:lpstr>
      <vt:lpstr>Statistics from health insurance in SR</vt:lpstr>
      <vt:lpstr> Acording the Market Locator more than 70 000 people from SR work/study in abroad  (mobile and table localisation after the Christmas time,  on 6 – 12 of January 2018, from 1,2 mil. clients of Slovak Telecom)  </vt:lpstr>
      <vt:lpstr>Who mostly leave SR?</vt:lpstr>
      <vt:lpstr>Where are they?</vt:lpstr>
      <vt:lpstr>Study                     of Slovaks abroad</vt:lpstr>
      <vt:lpstr>Who study at abroad </vt:lpstr>
      <vt:lpstr>Who return from abroad </vt:lpstr>
      <vt:lpstr>Recognition of higher education degrees                at foreign universities</vt:lpstr>
      <vt:lpstr>Policies in SR</vt:lpstr>
      <vt:lpstr>Thank you for your attention.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Marekova Slavomira</dc:creator>
  <cp:lastModifiedBy>Slavka</cp:lastModifiedBy>
  <cp:revision>211</cp:revision>
  <dcterms:created xsi:type="dcterms:W3CDTF">2018-04-05T06:49:26Z</dcterms:created>
  <dcterms:modified xsi:type="dcterms:W3CDTF">2018-05-27T11:05:17Z</dcterms:modified>
</cp:coreProperties>
</file>